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19"/>
  </p:notesMasterIdLst>
  <p:sldIdLst>
    <p:sldId id="669" r:id="rId4"/>
    <p:sldId id="685" r:id="rId5"/>
    <p:sldId id="671" r:id="rId6"/>
    <p:sldId id="674" r:id="rId7"/>
    <p:sldId id="676" r:id="rId8"/>
    <p:sldId id="677" r:id="rId9"/>
    <p:sldId id="679" r:id="rId10"/>
    <p:sldId id="680" r:id="rId11"/>
    <p:sldId id="681" r:id="rId12"/>
    <p:sldId id="682" r:id="rId13"/>
    <p:sldId id="684" r:id="rId14"/>
    <p:sldId id="687" r:id="rId15"/>
    <p:sldId id="688" r:id="rId16"/>
    <p:sldId id="689" r:id="rId17"/>
    <p:sldId id="683" r:id="rId1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新课标第一网" initials="新" lastIdx="1" clrIdx="0"/>
  <p:cmAuthor id="2" name="微软用户" initials="微" lastIdx="1" clrIdx="0"/>
  <p:cmAuthor id="0" name="Administrator" initials="A" lastIdx="1" clrIdx="0"/>
  <p:cmAuthor id="4" name="Windows 用户" initials="W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99"/>
    <a:srgbClr val="996633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80"/>
    <p:restoredTop sz="94660"/>
  </p:normalViewPr>
  <p:slideViewPr>
    <p:cSldViewPr snapToGrid="0" showGuides="1">
      <p:cViewPr varScale="1">
        <p:scale>
          <a:sx n="71" d="100"/>
          <a:sy n="71" d="100"/>
        </p:scale>
        <p:origin x="-612" y="-96"/>
      </p:cViewPr>
      <p:guideLst>
        <p:guide orient="horz" pos="2244"/>
        <p:guide pos="3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738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74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72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5" name="组合 4"/>
          <p:cNvGrpSpPr/>
          <p:nvPr userDrawn="1"/>
        </p:nvGrpSpPr>
        <p:grpSpPr>
          <a:xfrm>
            <a:off x="3192463" y="407988"/>
            <a:ext cx="5807075" cy="881062"/>
            <a:chOff x="2394545" y="858985"/>
            <a:chExt cx="4354910" cy="881361"/>
          </a:xfrm>
        </p:grpSpPr>
        <p:sp>
          <p:nvSpPr>
            <p:cNvPr id="3076" name="文本框 26"/>
            <p:cNvSpPr txBox="1"/>
            <p:nvPr/>
          </p:nvSpPr>
          <p:spPr>
            <a:xfrm>
              <a:off x="2394545" y="858985"/>
              <a:ext cx="4354910" cy="8289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/>
            <a:p>
              <a:pPr lvl="0" algn="ctr"/>
              <a:r>
                <a:rPr lang="zh-CN" altLang="en-US" sz="32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合作探究</a:t>
              </a:r>
              <a:endPara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77" name="Freeform 5"/>
            <p:cNvSpPr/>
            <p:nvPr/>
          </p:nvSpPr>
          <p:spPr>
            <a:xfrm>
              <a:off x="3519776" y="1413210"/>
              <a:ext cx="2104450" cy="327136"/>
            </a:xfrm>
            <a:custGeom>
              <a:avLst/>
              <a:gdLst>
                <a:gd name="G0" fmla="val 0"/>
              </a:gdLst>
              <a:ahLst/>
              <a:cxnLst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  <a:cxn ang="0">
                  <a:pos x="G0" y="G0"/>
                </a:cxn>
              </a:cxnLst>
              <a:pathLst>
                <a:path w="1378" h="248">
                  <a:moveTo>
                    <a:pt x="0" y="62"/>
                  </a:moveTo>
                  <a:lnTo>
                    <a:pt x="0" y="62"/>
                  </a:lnTo>
                  <a:lnTo>
                    <a:pt x="2" y="70"/>
                  </a:lnTo>
                  <a:lnTo>
                    <a:pt x="4" y="76"/>
                  </a:lnTo>
                  <a:lnTo>
                    <a:pt x="8" y="80"/>
                  </a:lnTo>
                  <a:lnTo>
                    <a:pt x="12" y="86"/>
                  </a:lnTo>
                  <a:lnTo>
                    <a:pt x="26" y="92"/>
                  </a:lnTo>
                  <a:lnTo>
                    <a:pt x="42" y="98"/>
                  </a:lnTo>
                  <a:lnTo>
                    <a:pt x="62" y="100"/>
                  </a:lnTo>
                  <a:lnTo>
                    <a:pt x="82" y="102"/>
                  </a:lnTo>
                  <a:lnTo>
                    <a:pt x="124" y="100"/>
                  </a:lnTo>
                  <a:lnTo>
                    <a:pt x="152" y="96"/>
                  </a:lnTo>
                  <a:lnTo>
                    <a:pt x="184" y="92"/>
                  </a:lnTo>
                  <a:lnTo>
                    <a:pt x="246" y="78"/>
                  </a:lnTo>
                  <a:lnTo>
                    <a:pt x="312" y="60"/>
                  </a:lnTo>
                  <a:lnTo>
                    <a:pt x="380" y="44"/>
                  </a:lnTo>
                  <a:lnTo>
                    <a:pt x="398" y="54"/>
                  </a:lnTo>
                  <a:lnTo>
                    <a:pt x="412" y="68"/>
                  </a:lnTo>
                  <a:lnTo>
                    <a:pt x="418" y="76"/>
                  </a:lnTo>
                  <a:lnTo>
                    <a:pt x="422" y="84"/>
                  </a:lnTo>
                  <a:lnTo>
                    <a:pt x="424" y="90"/>
                  </a:lnTo>
                  <a:lnTo>
                    <a:pt x="426" y="100"/>
                  </a:lnTo>
                  <a:lnTo>
                    <a:pt x="426" y="108"/>
                  </a:lnTo>
                  <a:lnTo>
                    <a:pt x="422" y="116"/>
                  </a:lnTo>
                  <a:lnTo>
                    <a:pt x="422" y="114"/>
                  </a:lnTo>
                  <a:lnTo>
                    <a:pt x="422" y="108"/>
                  </a:lnTo>
                  <a:lnTo>
                    <a:pt x="418" y="102"/>
                  </a:lnTo>
                  <a:lnTo>
                    <a:pt x="412" y="98"/>
                  </a:lnTo>
                  <a:lnTo>
                    <a:pt x="406" y="96"/>
                  </a:lnTo>
                  <a:lnTo>
                    <a:pt x="400" y="98"/>
                  </a:lnTo>
                  <a:lnTo>
                    <a:pt x="394" y="102"/>
                  </a:lnTo>
                  <a:lnTo>
                    <a:pt x="390" y="108"/>
                  </a:lnTo>
                  <a:lnTo>
                    <a:pt x="388" y="114"/>
                  </a:lnTo>
                  <a:lnTo>
                    <a:pt x="390" y="120"/>
                  </a:lnTo>
                  <a:lnTo>
                    <a:pt x="394" y="126"/>
                  </a:lnTo>
                  <a:lnTo>
                    <a:pt x="400" y="130"/>
                  </a:lnTo>
                  <a:lnTo>
                    <a:pt x="406" y="132"/>
                  </a:lnTo>
                  <a:lnTo>
                    <a:pt x="412" y="130"/>
                  </a:lnTo>
                  <a:lnTo>
                    <a:pt x="416" y="128"/>
                  </a:lnTo>
                  <a:lnTo>
                    <a:pt x="422" y="124"/>
                  </a:lnTo>
                  <a:lnTo>
                    <a:pt x="426" y="118"/>
                  </a:lnTo>
                  <a:lnTo>
                    <a:pt x="428" y="108"/>
                  </a:lnTo>
                  <a:lnTo>
                    <a:pt x="430" y="98"/>
                  </a:lnTo>
                  <a:lnTo>
                    <a:pt x="428" y="90"/>
                  </a:lnTo>
                  <a:lnTo>
                    <a:pt x="426" y="82"/>
                  </a:lnTo>
                  <a:lnTo>
                    <a:pt x="422" y="76"/>
                  </a:lnTo>
                  <a:lnTo>
                    <a:pt x="416" y="68"/>
                  </a:lnTo>
                  <a:lnTo>
                    <a:pt x="402" y="54"/>
                  </a:lnTo>
                  <a:lnTo>
                    <a:pt x="386" y="42"/>
                  </a:lnTo>
                  <a:lnTo>
                    <a:pt x="420" y="34"/>
                  </a:lnTo>
                  <a:lnTo>
                    <a:pt x="456" y="28"/>
                  </a:lnTo>
                  <a:lnTo>
                    <a:pt x="492" y="24"/>
                  </a:lnTo>
                  <a:lnTo>
                    <a:pt x="528" y="20"/>
                  </a:lnTo>
                  <a:lnTo>
                    <a:pt x="566" y="18"/>
                  </a:lnTo>
                  <a:lnTo>
                    <a:pt x="604" y="20"/>
                  </a:lnTo>
                  <a:lnTo>
                    <a:pt x="640" y="26"/>
                  </a:lnTo>
                  <a:lnTo>
                    <a:pt x="674" y="34"/>
                  </a:lnTo>
                  <a:lnTo>
                    <a:pt x="656" y="46"/>
                  </a:lnTo>
                  <a:lnTo>
                    <a:pt x="642" y="58"/>
                  </a:lnTo>
                  <a:lnTo>
                    <a:pt x="630" y="72"/>
                  </a:lnTo>
                  <a:lnTo>
                    <a:pt x="620" y="86"/>
                  </a:lnTo>
                  <a:lnTo>
                    <a:pt x="608" y="84"/>
                  </a:lnTo>
                  <a:lnTo>
                    <a:pt x="594" y="82"/>
                  </a:lnTo>
                  <a:lnTo>
                    <a:pt x="582" y="80"/>
                  </a:lnTo>
                  <a:lnTo>
                    <a:pt x="568" y="80"/>
                  </a:lnTo>
                  <a:lnTo>
                    <a:pt x="548" y="84"/>
                  </a:lnTo>
                  <a:lnTo>
                    <a:pt x="530" y="90"/>
                  </a:lnTo>
                  <a:lnTo>
                    <a:pt x="514" y="98"/>
                  </a:lnTo>
                  <a:lnTo>
                    <a:pt x="498" y="108"/>
                  </a:lnTo>
                  <a:lnTo>
                    <a:pt x="486" y="120"/>
                  </a:lnTo>
                  <a:lnTo>
                    <a:pt x="478" y="134"/>
                  </a:lnTo>
                  <a:lnTo>
                    <a:pt x="472" y="150"/>
                  </a:lnTo>
                  <a:lnTo>
                    <a:pt x="472" y="168"/>
                  </a:lnTo>
                  <a:lnTo>
                    <a:pt x="474" y="178"/>
                  </a:lnTo>
                  <a:lnTo>
                    <a:pt x="476" y="188"/>
                  </a:lnTo>
                  <a:lnTo>
                    <a:pt x="482" y="198"/>
                  </a:lnTo>
                  <a:lnTo>
                    <a:pt x="488" y="206"/>
                  </a:lnTo>
                  <a:lnTo>
                    <a:pt x="496" y="214"/>
                  </a:lnTo>
                  <a:lnTo>
                    <a:pt x="506" y="222"/>
                  </a:lnTo>
                  <a:lnTo>
                    <a:pt x="526" y="232"/>
                  </a:lnTo>
                  <a:lnTo>
                    <a:pt x="552" y="240"/>
                  </a:lnTo>
                  <a:lnTo>
                    <a:pt x="578" y="246"/>
                  </a:lnTo>
                  <a:lnTo>
                    <a:pt x="606" y="248"/>
                  </a:lnTo>
                  <a:lnTo>
                    <a:pt x="634" y="248"/>
                  </a:lnTo>
                  <a:lnTo>
                    <a:pt x="662" y="244"/>
                  </a:lnTo>
                  <a:lnTo>
                    <a:pt x="688" y="238"/>
                  </a:lnTo>
                  <a:lnTo>
                    <a:pt x="716" y="244"/>
                  </a:lnTo>
                  <a:lnTo>
                    <a:pt x="744" y="248"/>
                  </a:lnTo>
                  <a:lnTo>
                    <a:pt x="772" y="248"/>
                  </a:lnTo>
                  <a:lnTo>
                    <a:pt x="800" y="246"/>
                  </a:lnTo>
                  <a:lnTo>
                    <a:pt x="826" y="240"/>
                  </a:lnTo>
                  <a:lnTo>
                    <a:pt x="850" y="232"/>
                  </a:lnTo>
                  <a:lnTo>
                    <a:pt x="872" y="222"/>
                  </a:lnTo>
                  <a:lnTo>
                    <a:pt x="882" y="214"/>
                  </a:lnTo>
                  <a:lnTo>
                    <a:pt x="890" y="206"/>
                  </a:lnTo>
                  <a:lnTo>
                    <a:pt x="896" y="198"/>
                  </a:lnTo>
                  <a:lnTo>
                    <a:pt x="900" y="188"/>
                  </a:lnTo>
                  <a:lnTo>
                    <a:pt x="904" y="178"/>
                  </a:lnTo>
                  <a:lnTo>
                    <a:pt x="906" y="168"/>
                  </a:lnTo>
                  <a:lnTo>
                    <a:pt x="904" y="150"/>
                  </a:lnTo>
                  <a:lnTo>
                    <a:pt x="900" y="134"/>
                  </a:lnTo>
                  <a:lnTo>
                    <a:pt x="890" y="120"/>
                  </a:lnTo>
                  <a:lnTo>
                    <a:pt x="878" y="108"/>
                  </a:lnTo>
                  <a:lnTo>
                    <a:pt x="864" y="98"/>
                  </a:lnTo>
                  <a:lnTo>
                    <a:pt x="848" y="90"/>
                  </a:lnTo>
                  <a:lnTo>
                    <a:pt x="830" y="84"/>
                  </a:lnTo>
                  <a:lnTo>
                    <a:pt x="810" y="80"/>
                  </a:lnTo>
                  <a:lnTo>
                    <a:pt x="796" y="80"/>
                  </a:lnTo>
                  <a:lnTo>
                    <a:pt x="782" y="82"/>
                  </a:lnTo>
                  <a:lnTo>
                    <a:pt x="770" y="84"/>
                  </a:lnTo>
                  <a:lnTo>
                    <a:pt x="758" y="86"/>
                  </a:lnTo>
                  <a:lnTo>
                    <a:pt x="748" y="72"/>
                  </a:lnTo>
                  <a:lnTo>
                    <a:pt x="736" y="58"/>
                  </a:lnTo>
                  <a:lnTo>
                    <a:pt x="720" y="46"/>
                  </a:lnTo>
                  <a:lnTo>
                    <a:pt x="704" y="34"/>
                  </a:lnTo>
                  <a:lnTo>
                    <a:pt x="738" y="26"/>
                  </a:lnTo>
                  <a:lnTo>
                    <a:pt x="774" y="20"/>
                  </a:lnTo>
                  <a:lnTo>
                    <a:pt x="812" y="18"/>
                  </a:lnTo>
                  <a:lnTo>
                    <a:pt x="850" y="20"/>
                  </a:lnTo>
                  <a:lnTo>
                    <a:pt x="886" y="24"/>
                  </a:lnTo>
                  <a:lnTo>
                    <a:pt x="922" y="28"/>
                  </a:lnTo>
                  <a:lnTo>
                    <a:pt x="958" y="34"/>
                  </a:lnTo>
                  <a:lnTo>
                    <a:pt x="992" y="42"/>
                  </a:lnTo>
                  <a:lnTo>
                    <a:pt x="974" y="54"/>
                  </a:lnTo>
                  <a:lnTo>
                    <a:pt x="960" y="68"/>
                  </a:lnTo>
                  <a:lnTo>
                    <a:pt x="956" y="76"/>
                  </a:lnTo>
                  <a:lnTo>
                    <a:pt x="952" y="82"/>
                  </a:lnTo>
                  <a:lnTo>
                    <a:pt x="950" y="90"/>
                  </a:lnTo>
                  <a:lnTo>
                    <a:pt x="948" y="98"/>
                  </a:lnTo>
                  <a:lnTo>
                    <a:pt x="948" y="110"/>
                  </a:lnTo>
                  <a:lnTo>
                    <a:pt x="952" y="118"/>
                  </a:lnTo>
                  <a:lnTo>
                    <a:pt x="958" y="126"/>
                  </a:lnTo>
                  <a:lnTo>
                    <a:pt x="964" y="128"/>
                  </a:lnTo>
                  <a:lnTo>
                    <a:pt x="968" y="130"/>
                  </a:lnTo>
                  <a:lnTo>
                    <a:pt x="972" y="132"/>
                  </a:lnTo>
                  <a:lnTo>
                    <a:pt x="980" y="130"/>
                  </a:lnTo>
                  <a:lnTo>
                    <a:pt x="984" y="126"/>
                  </a:lnTo>
                  <a:lnTo>
                    <a:pt x="988" y="120"/>
                  </a:lnTo>
                  <a:lnTo>
                    <a:pt x="990" y="114"/>
                  </a:lnTo>
                  <a:lnTo>
                    <a:pt x="988" y="108"/>
                  </a:lnTo>
                  <a:lnTo>
                    <a:pt x="984" y="102"/>
                  </a:lnTo>
                  <a:lnTo>
                    <a:pt x="980" y="98"/>
                  </a:lnTo>
                  <a:lnTo>
                    <a:pt x="972" y="96"/>
                  </a:lnTo>
                  <a:lnTo>
                    <a:pt x="966" y="98"/>
                  </a:lnTo>
                  <a:lnTo>
                    <a:pt x="960" y="102"/>
                  </a:lnTo>
                  <a:lnTo>
                    <a:pt x="956" y="108"/>
                  </a:lnTo>
                  <a:lnTo>
                    <a:pt x="956" y="114"/>
                  </a:lnTo>
                  <a:lnTo>
                    <a:pt x="956" y="120"/>
                  </a:lnTo>
                  <a:lnTo>
                    <a:pt x="952" y="110"/>
                  </a:lnTo>
                  <a:lnTo>
                    <a:pt x="952" y="100"/>
                  </a:lnTo>
                  <a:lnTo>
                    <a:pt x="952" y="90"/>
                  </a:lnTo>
                  <a:lnTo>
                    <a:pt x="956" y="84"/>
                  </a:lnTo>
                  <a:lnTo>
                    <a:pt x="960" y="76"/>
                  </a:lnTo>
                  <a:lnTo>
                    <a:pt x="964" y="68"/>
                  </a:lnTo>
                  <a:lnTo>
                    <a:pt x="978" y="54"/>
                  </a:lnTo>
                  <a:lnTo>
                    <a:pt x="996" y="44"/>
                  </a:lnTo>
                  <a:lnTo>
                    <a:pt x="1064" y="60"/>
                  </a:lnTo>
                  <a:lnTo>
                    <a:pt x="1130" y="78"/>
                  </a:lnTo>
                  <a:lnTo>
                    <a:pt x="1194" y="92"/>
                  </a:lnTo>
                  <a:lnTo>
                    <a:pt x="1224" y="96"/>
                  </a:lnTo>
                  <a:lnTo>
                    <a:pt x="1254" y="100"/>
                  </a:lnTo>
                  <a:lnTo>
                    <a:pt x="1296" y="102"/>
                  </a:lnTo>
                  <a:lnTo>
                    <a:pt x="1316" y="100"/>
                  </a:lnTo>
                  <a:lnTo>
                    <a:pt x="1334" y="98"/>
                  </a:lnTo>
                  <a:lnTo>
                    <a:pt x="1352" y="92"/>
                  </a:lnTo>
                  <a:lnTo>
                    <a:pt x="1364" y="86"/>
                  </a:lnTo>
                  <a:lnTo>
                    <a:pt x="1370" y="80"/>
                  </a:lnTo>
                  <a:lnTo>
                    <a:pt x="1374" y="76"/>
                  </a:lnTo>
                  <a:lnTo>
                    <a:pt x="1376" y="70"/>
                  </a:lnTo>
                  <a:lnTo>
                    <a:pt x="1378" y="62"/>
                  </a:lnTo>
                  <a:lnTo>
                    <a:pt x="1376" y="56"/>
                  </a:lnTo>
                  <a:lnTo>
                    <a:pt x="1374" y="48"/>
                  </a:lnTo>
                  <a:lnTo>
                    <a:pt x="1370" y="42"/>
                  </a:lnTo>
                  <a:lnTo>
                    <a:pt x="1364" y="36"/>
                  </a:lnTo>
                  <a:lnTo>
                    <a:pt x="1348" y="26"/>
                  </a:lnTo>
                  <a:lnTo>
                    <a:pt x="1328" y="18"/>
                  </a:lnTo>
                  <a:lnTo>
                    <a:pt x="1304" y="12"/>
                  </a:lnTo>
                  <a:lnTo>
                    <a:pt x="1278" y="8"/>
                  </a:lnTo>
                  <a:lnTo>
                    <a:pt x="1226" y="2"/>
                  </a:lnTo>
                  <a:lnTo>
                    <a:pt x="1170" y="0"/>
                  </a:lnTo>
                  <a:lnTo>
                    <a:pt x="1140" y="2"/>
                  </a:lnTo>
                  <a:lnTo>
                    <a:pt x="1110" y="4"/>
                  </a:lnTo>
                  <a:lnTo>
                    <a:pt x="1082" y="8"/>
                  </a:lnTo>
                  <a:lnTo>
                    <a:pt x="1054" y="14"/>
                  </a:lnTo>
                  <a:lnTo>
                    <a:pt x="1030" y="20"/>
                  </a:lnTo>
                  <a:lnTo>
                    <a:pt x="1006" y="30"/>
                  </a:lnTo>
                  <a:lnTo>
                    <a:pt x="968" y="20"/>
                  </a:lnTo>
                  <a:lnTo>
                    <a:pt x="930" y="12"/>
                  </a:lnTo>
                  <a:lnTo>
                    <a:pt x="890" y="6"/>
                  </a:lnTo>
                  <a:lnTo>
                    <a:pt x="848" y="0"/>
                  </a:lnTo>
                  <a:lnTo>
                    <a:pt x="828" y="0"/>
                  </a:lnTo>
                  <a:lnTo>
                    <a:pt x="806" y="0"/>
                  </a:lnTo>
                  <a:lnTo>
                    <a:pt x="784" y="2"/>
                  </a:lnTo>
                  <a:lnTo>
                    <a:pt x="764" y="4"/>
                  </a:lnTo>
                  <a:lnTo>
                    <a:pt x="744" y="8"/>
                  </a:lnTo>
                  <a:lnTo>
                    <a:pt x="724" y="12"/>
                  </a:lnTo>
                  <a:lnTo>
                    <a:pt x="706" y="18"/>
                  </a:lnTo>
                  <a:lnTo>
                    <a:pt x="688" y="26"/>
                  </a:lnTo>
                  <a:lnTo>
                    <a:pt x="672" y="18"/>
                  </a:lnTo>
                  <a:lnTo>
                    <a:pt x="654" y="12"/>
                  </a:lnTo>
                  <a:lnTo>
                    <a:pt x="634" y="8"/>
                  </a:lnTo>
                  <a:lnTo>
                    <a:pt x="614" y="4"/>
                  </a:lnTo>
                  <a:lnTo>
                    <a:pt x="594" y="2"/>
                  </a:lnTo>
                  <a:lnTo>
                    <a:pt x="572" y="0"/>
                  </a:lnTo>
                  <a:lnTo>
                    <a:pt x="550" y="0"/>
                  </a:lnTo>
                  <a:lnTo>
                    <a:pt x="528" y="0"/>
                  </a:lnTo>
                  <a:lnTo>
                    <a:pt x="486" y="6"/>
                  </a:lnTo>
                  <a:lnTo>
                    <a:pt x="446" y="12"/>
                  </a:lnTo>
                  <a:lnTo>
                    <a:pt x="408" y="20"/>
                  </a:lnTo>
                  <a:lnTo>
                    <a:pt x="372" y="30"/>
                  </a:lnTo>
                  <a:lnTo>
                    <a:pt x="348" y="20"/>
                  </a:lnTo>
                  <a:lnTo>
                    <a:pt x="322" y="14"/>
                  </a:lnTo>
                  <a:lnTo>
                    <a:pt x="296" y="8"/>
                  </a:lnTo>
                  <a:lnTo>
                    <a:pt x="266" y="4"/>
                  </a:lnTo>
                  <a:lnTo>
                    <a:pt x="238" y="2"/>
                  </a:lnTo>
                  <a:lnTo>
                    <a:pt x="208" y="0"/>
                  </a:lnTo>
                  <a:lnTo>
                    <a:pt x="152" y="2"/>
                  </a:lnTo>
                  <a:lnTo>
                    <a:pt x="100" y="8"/>
                  </a:lnTo>
                  <a:lnTo>
                    <a:pt x="74" y="12"/>
                  </a:lnTo>
                  <a:lnTo>
                    <a:pt x="50" y="18"/>
                  </a:lnTo>
                  <a:lnTo>
                    <a:pt x="30" y="26"/>
                  </a:lnTo>
                  <a:lnTo>
                    <a:pt x="1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0" y="62"/>
                  </a:lnTo>
                  <a:close/>
                  <a:moveTo>
                    <a:pt x="1014" y="34"/>
                  </a:moveTo>
                  <a:lnTo>
                    <a:pt x="1014" y="34"/>
                  </a:lnTo>
                  <a:lnTo>
                    <a:pt x="1036" y="24"/>
                  </a:lnTo>
                  <a:lnTo>
                    <a:pt x="1062" y="18"/>
                  </a:lnTo>
                  <a:lnTo>
                    <a:pt x="1088" y="12"/>
                  </a:lnTo>
                  <a:lnTo>
                    <a:pt x="1116" y="8"/>
                  </a:lnTo>
                  <a:lnTo>
                    <a:pt x="1142" y="6"/>
                  </a:lnTo>
                  <a:lnTo>
                    <a:pt x="1170" y="4"/>
                  </a:lnTo>
                  <a:lnTo>
                    <a:pt x="1198" y="4"/>
                  </a:lnTo>
                  <a:lnTo>
                    <a:pt x="1224" y="6"/>
                  </a:lnTo>
                  <a:lnTo>
                    <a:pt x="1226" y="6"/>
                  </a:lnTo>
                  <a:lnTo>
                    <a:pt x="1276" y="10"/>
                  </a:lnTo>
                  <a:lnTo>
                    <a:pt x="1300" y="14"/>
                  </a:lnTo>
                  <a:lnTo>
                    <a:pt x="1324" y="20"/>
                  </a:lnTo>
                  <a:lnTo>
                    <a:pt x="1346" y="28"/>
                  </a:lnTo>
                  <a:lnTo>
                    <a:pt x="1362" y="36"/>
                  </a:lnTo>
                  <a:lnTo>
                    <a:pt x="1368" y="42"/>
                  </a:lnTo>
                  <a:lnTo>
                    <a:pt x="1372" y="48"/>
                  </a:lnTo>
                  <a:lnTo>
                    <a:pt x="1374" y="56"/>
                  </a:lnTo>
                  <a:lnTo>
                    <a:pt x="1374" y="62"/>
                  </a:lnTo>
                  <a:lnTo>
                    <a:pt x="1374" y="68"/>
                  </a:lnTo>
                  <a:lnTo>
                    <a:pt x="1370" y="74"/>
                  </a:lnTo>
                  <a:lnTo>
                    <a:pt x="1366" y="78"/>
                  </a:lnTo>
                  <a:lnTo>
                    <a:pt x="1362" y="84"/>
                  </a:lnTo>
                  <a:lnTo>
                    <a:pt x="1350" y="90"/>
                  </a:lnTo>
                  <a:lnTo>
                    <a:pt x="1334" y="94"/>
                  </a:lnTo>
                  <a:lnTo>
                    <a:pt x="1314" y="96"/>
                  </a:lnTo>
                  <a:lnTo>
                    <a:pt x="1294" y="98"/>
                  </a:lnTo>
                  <a:lnTo>
                    <a:pt x="1254" y="96"/>
                  </a:lnTo>
                  <a:lnTo>
                    <a:pt x="1226" y="92"/>
                  </a:lnTo>
                  <a:lnTo>
                    <a:pt x="1198" y="88"/>
                  </a:lnTo>
                  <a:lnTo>
                    <a:pt x="1140" y="72"/>
                  </a:lnTo>
                  <a:lnTo>
                    <a:pt x="1080" y="52"/>
                  </a:lnTo>
                  <a:lnTo>
                    <a:pt x="1014" y="34"/>
                  </a:lnTo>
                  <a:close/>
                  <a:moveTo>
                    <a:pt x="696" y="234"/>
                  </a:moveTo>
                  <a:lnTo>
                    <a:pt x="696" y="234"/>
                  </a:lnTo>
                  <a:lnTo>
                    <a:pt x="712" y="228"/>
                  </a:lnTo>
                  <a:lnTo>
                    <a:pt x="726" y="218"/>
                  </a:lnTo>
                  <a:lnTo>
                    <a:pt x="740" y="208"/>
                  </a:lnTo>
                  <a:lnTo>
                    <a:pt x="752" y="196"/>
                  </a:lnTo>
                  <a:lnTo>
                    <a:pt x="760" y="182"/>
                  </a:lnTo>
                  <a:lnTo>
                    <a:pt x="766" y="168"/>
                  </a:lnTo>
                  <a:lnTo>
                    <a:pt x="770" y="150"/>
                  </a:lnTo>
                  <a:lnTo>
                    <a:pt x="770" y="134"/>
                  </a:lnTo>
                  <a:lnTo>
                    <a:pt x="770" y="132"/>
                  </a:lnTo>
                  <a:lnTo>
                    <a:pt x="768" y="116"/>
                  </a:lnTo>
                  <a:lnTo>
                    <a:pt x="764" y="102"/>
                  </a:lnTo>
                  <a:lnTo>
                    <a:pt x="788" y="100"/>
                  </a:lnTo>
                  <a:lnTo>
                    <a:pt x="810" y="100"/>
                  </a:lnTo>
                  <a:lnTo>
                    <a:pt x="828" y="102"/>
                  </a:lnTo>
                  <a:lnTo>
                    <a:pt x="844" y="106"/>
                  </a:lnTo>
                  <a:lnTo>
                    <a:pt x="858" y="112"/>
                  </a:lnTo>
                  <a:lnTo>
                    <a:pt x="872" y="118"/>
                  </a:lnTo>
                  <a:lnTo>
                    <a:pt x="884" y="128"/>
                  </a:lnTo>
                  <a:lnTo>
                    <a:pt x="892" y="140"/>
                  </a:lnTo>
                  <a:lnTo>
                    <a:pt x="898" y="152"/>
                  </a:lnTo>
                  <a:lnTo>
                    <a:pt x="900" y="168"/>
                  </a:lnTo>
                  <a:lnTo>
                    <a:pt x="898" y="178"/>
                  </a:lnTo>
                  <a:lnTo>
                    <a:pt x="894" y="188"/>
                  </a:lnTo>
                  <a:lnTo>
                    <a:pt x="890" y="198"/>
                  </a:lnTo>
                  <a:lnTo>
                    <a:pt x="884" y="206"/>
                  </a:lnTo>
                  <a:lnTo>
                    <a:pt x="876" y="212"/>
                  </a:lnTo>
                  <a:lnTo>
                    <a:pt x="866" y="220"/>
                  </a:lnTo>
                  <a:lnTo>
                    <a:pt x="846" y="230"/>
                  </a:lnTo>
                  <a:lnTo>
                    <a:pt x="824" y="238"/>
                  </a:lnTo>
                  <a:lnTo>
                    <a:pt x="798" y="242"/>
                  </a:lnTo>
                  <a:lnTo>
                    <a:pt x="772" y="244"/>
                  </a:lnTo>
                  <a:lnTo>
                    <a:pt x="746" y="244"/>
                  </a:lnTo>
                  <a:lnTo>
                    <a:pt x="720" y="240"/>
                  </a:lnTo>
                  <a:lnTo>
                    <a:pt x="696" y="234"/>
                  </a:lnTo>
                  <a:close/>
                  <a:moveTo>
                    <a:pt x="614" y="102"/>
                  </a:moveTo>
                  <a:lnTo>
                    <a:pt x="614" y="102"/>
                  </a:lnTo>
                  <a:lnTo>
                    <a:pt x="608" y="116"/>
                  </a:lnTo>
                  <a:lnTo>
                    <a:pt x="606" y="132"/>
                  </a:lnTo>
                  <a:lnTo>
                    <a:pt x="606" y="134"/>
                  </a:lnTo>
                  <a:lnTo>
                    <a:pt x="608" y="150"/>
                  </a:lnTo>
                  <a:lnTo>
                    <a:pt x="610" y="168"/>
                  </a:lnTo>
                  <a:lnTo>
                    <a:pt x="618" y="182"/>
                  </a:lnTo>
                  <a:lnTo>
                    <a:pt x="626" y="196"/>
                  </a:lnTo>
                  <a:lnTo>
                    <a:pt x="638" y="208"/>
                  </a:lnTo>
                  <a:lnTo>
                    <a:pt x="650" y="218"/>
                  </a:lnTo>
                  <a:lnTo>
                    <a:pt x="666" y="228"/>
                  </a:lnTo>
                  <a:lnTo>
                    <a:pt x="682" y="234"/>
                  </a:lnTo>
                  <a:lnTo>
                    <a:pt x="658" y="240"/>
                  </a:lnTo>
                  <a:lnTo>
                    <a:pt x="632" y="244"/>
                  </a:lnTo>
                  <a:lnTo>
                    <a:pt x="606" y="244"/>
                  </a:lnTo>
                  <a:lnTo>
                    <a:pt x="580" y="242"/>
                  </a:lnTo>
                  <a:lnTo>
                    <a:pt x="554" y="238"/>
                  </a:lnTo>
                  <a:lnTo>
                    <a:pt x="530" y="230"/>
                  </a:lnTo>
                  <a:lnTo>
                    <a:pt x="510" y="220"/>
                  </a:lnTo>
                  <a:lnTo>
                    <a:pt x="502" y="212"/>
                  </a:lnTo>
                  <a:lnTo>
                    <a:pt x="494" y="206"/>
                  </a:lnTo>
                  <a:lnTo>
                    <a:pt x="488" y="198"/>
                  </a:lnTo>
                  <a:lnTo>
                    <a:pt x="484" y="188"/>
                  </a:lnTo>
                  <a:lnTo>
                    <a:pt x="480" y="178"/>
                  </a:lnTo>
                  <a:lnTo>
                    <a:pt x="478" y="168"/>
                  </a:lnTo>
                  <a:lnTo>
                    <a:pt x="480" y="152"/>
                  </a:lnTo>
                  <a:lnTo>
                    <a:pt x="484" y="140"/>
                  </a:lnTo>
                  <a:lnTo>
                    <a:pt x="494" y="128"/>
                  </a:lnTo>
                  <a:lnTo>
                    <a:pt x="506" y="118"/>
                  </a:lnTo>
                  <a:lnTo>
                    <a:pt x="518" y="112"/>
                  </a:lnTo>
                  <a:lnTo>
                    <a:pt x="534" y="106"/>
                  </a:lnTo>
                  <a:lnTo>
                    <a:pt x="550" y="102"/>
                  </a:lnTo>
                  <a:lnTo>
                    <a:pt x="566" y="100"/>
                  </a:lnTo>
                  <a:lnTo>
                    <a:pt x="590" y="100"/>
                  </a:lnTo>
                  <a:lnTo>
                    <a:pt x="614" y="102"/>
                  </a:lnTo>
                  <a:close/>
                  <a:moveTo>
                    <a:pt x="688" y="40"/>
                  </a:moveTo>
                  <a:lnTo>
                    <a:pt x="688" y="40"/>
                  </a:lnTo>
                  <a:lnTo>
                    <a:pt x="708" y="48"/>
                  </a:lnTo>
                  <a:lnTo>
                    <a:pt x="726" y="60"/>
                  </a:lnTo>
                  <a:lnTo>
                    <a:pt x="742" y="74"/>
                  </a:lnTo>
                  <a:lnTo>
                    <a:pt x="752" y="88"/>
                  </a:lnTo>
                  <a:lnTo>
                    <a:pt x="734" y="98"/>
                  </a:lnTo>
                  <a:lnTo>
                    <a:pt x="728" y="104"/>
                  </a:lnTo>
                  <a:lnTo>
                    <a:pt x="720" y="110"/>
                  </a:lnTo>
                  <a:lnTo>
                    <a:pt x="714" y="118"/>
                  </a:lnTo>
                  <a:lnTo>
                    <a:pt x="710" y="126"/>
                  </a:lnTo>
                  <a:lnTo>
                    <a:pt x="708" y="134"/>
                  </a:lnTo>
                  <a:lnTo>
                    <a:pt x="706" y="144"/>
                  </a:lnTo>
                  <a:lnTo>
                    <a:pt x="708" y="154"/>
                  </a:lnTo>
                  <a:lnTo>
                    <a:pt x="712" y="164"/>
                  </a:lnTo>
                  <a:lnTo>
                    <a:pt x="718" y="170"/>
                  </a:lnTo>
                  <a:lnTo>
                    <a:pt x="726" y="176"/>
                  </a:lnTo>
                  <a:lnTo>
                    <a:pt x="732" y="178"/>
                  </a:lnTo>
                  <a:lnTo>
                    <a:pt x="736" y="178"/>
                  </a:lnTo>
                  <a:lnTo>
                    <a:pt x="738" y="178"/>
                  </a:lnTo>
                  <a:lnTo>
                    <a:pt x="744" y="176"/>
                  </a:lnTo>
                  <a:lnTo>
                    <a:pt x="750" y="172"/>
                  </a:lnTo>
                  <a:lnTo>
                    <a:pt x="752" y="166"/>
                  </a:lnTo>
                  <a:lnTo>
                    <a:pt x="754" y="160"/>
                  </a:lnTo>
                  <a:lnTo>
                    <a:pt x="752" y="154"/>
                  </a:lnTo>
                  <a:lnTo>
                    <a:pt x="748" y="148"/>
                  </a:lnTo>
                  <a:lnTo>
                    <a:pt x="742" y="144"/>
                  </a:lnTo>
                  <a:lnTo>
                    <a:pt x="736" y="144"/>
                  </a:lnTo>
                  <a:lnTo>
                    <a:pt x="730" y="144"/>
                  </a:lnTo>
                  <a:lnTo>
                    <a:pt x="724" y="148"/>
                  </a:lnTo>
                  <a:lnTo>
                    <a:pt x="720" y="154"/>
                  </a:lnTo>
                  <a:lnTo>
                    <a:pt x="718" y="160"/>
                  </a:lnTo>
                  <a:lnTo>
                    <a:pt x="720" y="166"/>
                  </a:lnTo>
                  <a:lnTo>
                    <a:pt x="722" y="170"/>
                  </a:lnTo>
                  <a:lnTo>
                    <a:pt x="716" y="166"/>
                  </a:lnTo>
                  <a:lnTo>
                    <a:pt x="712" y="160"/>
                  </a:lnTo>
                  <a:lnTo>
                    <a:pt x="710" y="152"/>
                  </a:lnTo>
                  <a:lnTo>
                    <a:pt x="710" y="144"/>
                  </a:lnTo>
                  <a:lnTo>
                    <a:pt x="712" y="136"/>
                  </a:lnTo>
                  <a:lnTo>
                    <a:pt x="714" y="128"/>
                  </a:lnTo>
                  <a:lnTo>
                    <a:pt x="720" y="122"/>
                  </a:lnTo>
                  <a:lnTo>
                    <a:pt x="726" y="116"/>
                  </a:lnTo>
                  <a:lnTo>
                    <a:pt x="732" y="112"/>
                  </a:lnTo>
                  <a:lnTo>
                    <a:pt x="742" y="108"/>
                  </a:lnTo>
                  <a:lnTo>
                    <a:pt x="760" y="102"/>
                  </a:lnTo>
                  <a:lnTo>
                    <a:pt x="764" y="118"/>
                  </a:lnTo>
                  <a:lnTo>
                    <a:pt x="766" y="134"/>
                  </a:lnTo>
                  <a:lnTo>
                    <a:pt x="766" y="150"/>
                  </a:lnTo>
                  <a:lnTo>
                    <a:pt x="762" y="166"/>
                  </a:lnTo>
                  <a:lnTo>
                    <a:pt x="756" y="182"/>
                  </a:lnTo>
                  <a:lnTo>
                    <a:pt x="746" y="194"/>
                  </a:lnTo>
                  <a:lnTo>
                    <a:pt x="736" y="206"/>
                  </a:lnTo>
                  <a:lnTo>
                    <a:pt x="722" y="216"/>
                  </a:lnTo>
                  <a:lnTo>
                    <a:pt x="706" y="226"/>
                  </a:lnTo>
                  <a:lnTo>
                    <a:pt x="688" y="232"/>
                  </a:lnTo>
                  <a:lnTo>
                    <a:pt x="672" y="226"/>
                  </a:lnTo>
                  <a:lnTo>
                    <a:pt x="656" y="216"/>
                  </a:lnTo>
                  <a:lnTo>
                    <a:pt x="642" y="206"/>
                  </a:lnTo>
                  <a:lnTo>
                    <a:pt x="630" y="194"/>
                  </a:lnTo>
                  <a:lnTo>
                    <a:pt x="622" y="182"/>
                  </a:lnTo>
                  <a:lnTo>
                    <a:pt x="614" y="166"/>
                  </a:lnTo>
                  <a:lnTo>
                    <a:pt x="612" y="150"/>
                  </a:lnTo>
                  <a:lnTo>
                    <a:pt x="610" y="134"/>
                  </a:lnTo>
                  <a:lnTo>
                    <a:pt x="612" y="118"/>
                  </a:lnTo>
                  <a:lnTo>
                    <a:pt x="618" y="102"/>
                  </a:lnTo>
                  <a:lnTo>
                    <a:pt x="636" y="108"/>
                  </a:lnTo>
                  <a:lnTo>
                    <a:pt x="644" y="112"/>
                  </a:lnTo>
                  <a:lnTo>
                    <a:pt x="652" y="116"/>
                  </a:lnTo>
                  <a:lnTo>
                    <a:pt x="658" y="122"/>
                  </a:lnTo>
                  <a:lnTo>
                    <a:pt x="662" y="128"/>
                  </a:lnTo>
                  <a:lnTo>
                    <a:pt x="666" y="136"/>
                  </a:lnTo>
                  <a:lnTo>
                    <a:pt x="668" y="144"/>
                  </a:lnTo>
                  <a:lnTo>
                    <a:pt x="668" y="152"/>
                  </a:lnTo>
                  <a:lnTo>
                    <a:pt x="666" y="158"/>
                  </a:lnTo>
                  <a:lnTo>
                    <a:pt x="662" y="164"/>
                  </a:lnTo>
                  <a:lnTo>
                    <a:pt x="658" y="168"/>
                  </a:lnTo>
                  <a:lnTo>
                    <a:pt x="660" y="160"/>
                  </a:lnTo>
                  <a:lnTo>
                    <a:pt x="658" y="154"/>
                  </a:lnTo>
                  <a:lnTo>
                    <a:pt x="654" y="148"/>
                  </a:lnTo>
                  <a:lnTo>
                    <a:pt x="650" y="144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30" y="148"/>
                  </a:lnTo>
                  <a:lnTo>
                    <a:pt x="626" y="154"/>
                  </a:lnTo>
                  <a:lnTo>
                    <a:pt x="626" y="160"/>
                  </a:lnTo>
                  <a:lnTo>
                    <a:pt x="626" y="166"/>
                  </a:lnTo>
                  <a:lnTo>
                    <a:pt x="628" y="170"/>
                  </a:lnTo>
                  <a:lnTo>
                    <a:pt x="632" y="174"/>
                  </a:lnTo>
                  <a:lnTo>
                    <a:pt x="638" y="176"/>
                  </a:lnTo>
                  <a:lnTo>
                    <a:pt x="642" y="178"/>
                  </a:lnTo>
                  <a:lnTo>
                    <a:pt x="650" y="176"/>
                  </a:lnTo>
                  <a:lnTo>
                    <a:pt x="652" y="176"/>
                  </a:lnTo>
                  <a:lnTo>
                    <a:pt x="660" y="170"/>
                  </a:lnTo>
                  <a:lnTo>
                    <a:pt x="666" y="164"/>
                  </a:lnTo>
                  <a:lnTo>
                    <a:pt x="670" y="154"/>
                  </a:lnTo>
                  <a:lnTo>
                    <a:pt x="672" y="144"/>
                  </a:lnTo>
                  <a:lnTo>
                    <a:pt x="670" y="134"/>
                  </a:lnTo>
                  <a:lnTo>
                    <a:pt x="666" y="126"/>
                  </a:lnTo>
                  <a:lnTo>
                    <a:pt x="662" y="118"/>
                  </a:lnTo>
                  <a:lnTo>
                    <a:pt x="658" y="110"/>
                  </a:lnTo>
                  <a:lnTo>
                    <a:pt x="650" y="104"/>
                  </a:lnTo>
                  <a:lnTo>
                    <a:pt x="642" y="98"/>
                  </a:lnTo>
                  <a:lnTo>
                    <a:pt x="624" y="88"/>
                  </a:lnTo>
                  <a:lnTo>
                    <a:pt x="636" y="74"/>
                  </a:lnTo>
                  <a:lnTo>
                    <a:pt x="652" y="60"/>
                  </a:lnTo>
                  <a:lnTo>
                    <a:pt x="668" y="48"/>
                  </a:lnTo>
                  <a:lnTo>
                    <a:pt x="688" y="40"/>
                  </a:lnTo>
                  <a:close/>
                  <a:moveTo>
                    <a:pt x="4" y="62"/>
                  </a:moveTo>
                  <a:lnTo>
                    <a:pt x="4" y="62"/>
                  </a:lnTo>
                  <a:lnTo>
                    <a:pt x="4" y="56"/>
                  </a:lnTo>
                  <a:lnTo>
                    <a:pt x="6" y="48"/>
                  </a:lnTo>
                  <a:lnTo>
                    <a:pt x="10" y="42"/>
                  </a:lnTo>
                  <a:lnTo>
                    <a:pt x="16" y="36"/>
                  </a:lnTo>
                  <a:lnTo>
                    <a:pt x="32" y="28"/>
                  </a:lnTo>
                  <a:lnTo>
                    <a:pt x="52" y="20"/>
                  </a:lnTo>
                  <a:lnTo>
                    <a:pt x="76" y="14"/>
                  </a:lnTo>
                  <a:lnTo>
                    <a:pt x="102" y="10"/>
                  </a:lnTo>
                  <a:lnTo>
                    <a:pt x="152" y="6"/>
                  </a:lnTo>
                  <a:lnTo>
                    <a:pt x="180" y="4"/>
                  </a:lnTo>
                  <a:lnTo>
                    <a:pt x="206" y="4"/>
                  </a:lnTo>
                  <a:lnTo>
                    <a:pt x="234" y="6"/>
                  </a:lnTo>
                  <a:lnTo>
                    <a:pt x="262" y="8"/>
                  </a:lnTo>
                  <a:lnTo>
                    <a:pt x="290" y="12"/>
                  </a:lnTo>
                  <a:lnTo>
                    <a:pt x="316" y="18"/>
                  </a:lnTo>
                  <a:lnTo>
                    <a:pt x="340" y="24"/>
                  </a:lnTo>
                  <a:lnTo>
                    <a:pt x="362" y="34"/>
                  </a:lnTo>
                  <a:lnTo>
                    <a:pt x="298" y="52"/>
                  </a:lnTo>
                  <a:lnTo>
                    <a:pt x="238" y="72"/>
                  </a:lnTo>
                  <a:lnTo>
                    <a:pt x="180" y="88"/>
                  </a:lnTo>
                  <a:lnTo>
                    <a:pt x="152" y="92"/>
                  </a:lnTo>
                  <a:lnTo>
                    <a:pt x="122" y="96"/>
                  </a:lnTo>
                  <a:lnTo>
                    <a:pt x="82" y="98"/>
                  </a:lnTo>
                  <a:lnTo>
                    <a:pt x="62" y="96"/>
                  </a:lnTo>
                  <a:lnTo>
                    <a:pt x="44" y="94"/>
                  </a:lnTo>
                  <a:lnTo>
                    <a:pt x="28" y="90"/>
                  </a:lnTo>
                  <a:lnTo>
                    <a:pt x="16" y="84"/>
                  </a:lnTo>
                  <a:lnTo>
                    <a:pt x="10" y="78"/>
                  </a:lnTo>
                  <a:lnTo>
                    <a:pt x="6" y="74"/>
                  </a:lnTo>
                  <a:lnTo>
                    <a:pt x="4" y="68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一项大型内容和两项小型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3"/>
          <p:cNvGrpSpPr/>
          <p:nvPr userDrawn="1"/>
        </p:nvGrpSpPr>
        <p:grpSpPr>
          <a:xfrm>
            <a:off x="3194051" y="476250"/>
            <a:ext cx="5803900" cy="881063"/>
            <a:chOff x="2394545" y="858985"/>
            <a:chExt cx="4354910" cy="881361"/>
          </a:xfrm>
        </p:grpSpPr>
        <p:sp>
          <p:nvSpPr>
            <p:cNvPr id="5" name="文本框 26"/>
            <p:cNvSpPr txBox="1">
              <a:spLocks noChangeArrowheads="1"/>
            </p:cNvSpPr>
            <p:nvPr/>
          </p:nvSpPr>
          <p:spPr bwMode="auto">
            <a:xfrm>
              <a:off x="2394545" y="858985"/>
              <a:ext cx="4354910" cy="828955"/>
            </a:xfrm>
            <a:prstGeom prst="rect">
              <a:avLst/>
            </a:prstGeom>
            <a:noFill/>
            <a:ln>
              <a:noFill/>
            </a:ln>
          </p:spPr>
          <p:txBody>
            <a:bodyPr wrap="none"/>
            <a:lstStyle>
              <a:lvl1pPr algn="just">
                <a:lnSpc>
                  <a:spcPct val="150000"/>
                </a:lnSpc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  <a:sym typeface="+mn-ea"/>
                </a:rPr>
                <a:t>赤壁之战</a:t>
              </a:r>
              <a:endPara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3520595" y="1413210"/>
              <a:ext cx="2104397" cy="327136"/>
            </a:xfrm>
            <a:custGeom>
              <a:avLst/>
              <a:gdLst>
                <a:gd name="T0" fmla="*/ 2147483647 w 1378"/>
                <a:gd name="T1" fmla="*/ 2147483647 h 248"/>
                <a:gd name="T2" fmla="*/ 2147483647 w 1378"/>
                <a:gd name="T3" fmla="*/ 2147483647 h 248"/>
                <a:gd name="T4" fmla="*/ 2147483647 w 1378"/>
                <a:gd name="T5" fmla="*/ 2147483647 h 248"/>
                <a:gd name="T6" fmla="*/ 2147483647 w 1378"/>
                <a:gd name="T7" fmla="*/ 2147483647 h 248"/>
                <a:gd name="T8" fmla="*/ 2147483647 w 1378"/>
                <a:gd name="T9" fmla="*/ 2147483647 h 248"/>
                <a:gd name="T10" fmla="*/ 2147483647 w 1378"/>
                <a:gd name="T11" fmla="*/ 2147483647 h 248"/>
                <a:gd name="T12" fmla="*/ 2147483647 w 1378"/>
                <a:gd name="T13" fmla="*/ 2147483647 h 248"/>
                <a:gd name="T14" fmla="*/ 2147483647 w 1378"/>
                <a:gd name="T15" fmla="*/ 2147483647 h 248"/>
                <a:gd name="T16" fmla="*/ 2147483647 w 1378"/>
                <a:gd name="T17" fmla="*/ 2147483647 h 248"/>
                <a:gd name="T18" fmla="*/ 2147483647 w 1378"/>
                <a:gd name="T19" fmla="*/ 2147483647 h 248"/>
                <a:gd name="T20" fmla="*/ 2147483647 w 1378"/>
                <a:gd name="T21" fmla="*/ 2147483647 h 248"/>
                <a:gd name="T22" fmla="*/ 2147483647 w 1378"/>
                <a:gd name="T23" fmla="*/ 2147483647 h 248"/>
                <a:gd name="T24" fmla="*/ 2147483647 w 1378"/>
                <a:gd name="T25" fmla="*/ 2147483647 h 248"/>
                <a:gd name="T26" fmla="*/ 2147483647 w 1378"/>
                <a:gd name="T27" fmla="*/ 2147483647 h 248"/>
                <a:gd name="T28" fmla="*/ 2147483647 w 1378"/>
                <a:gd name="T29" fmla="*/ 2147483647 h 248"/>
                <a:gd name="T30" fmla="*/ 2147483647 w 1378"/>
                <a:gd name="T31" fmla="*/ 2147483647 h 248"/>
                <a:gd name="T32" fmla="*/ 2147483647 w 1378"/>
                <a:gd name="T33" fmla="*/ 2147483647 h 248"/>
                <a:gd name="T34" fmla="*/ 2147483647 w 1378"/>
                <a:gd name="T35" fmla="*/ 2147483647 h 248"/>
                <a:gd name="T36" fmla="*/ 2147483647 w 1378"/>
                <a:gd name="T37" fmla="*/ 2147483647 h 248"/>
                <a:gd name="T38" fmla="*/ 2147483647 w 1378"/>
                <a:gd name="T39" fmla="*/ 2147483647 h 248"/>
                <a:gd name="T40" fmla="*/ 2147483647 w 1378"/>
                <a:gd name="T41" fmla="*/ 2147483647 h 248"/>
                <a:gd name="T42" fmla="*/ 2147483647 w 1378"/>
                <a:gd name="T43" fmla="*/ 2147483647 h 248"/>
                <a:gd name="T44" fmla="*/ 2147483647 w 1378"/>
                <a:gd name="T45" fmla="*/ 2147483647 h 248"/>
                <a:gd name="T46" fmla="*/ 2147483647 w 1378"/>
                <a:gd name="T47" fmla="*/ 2147483647 h 248"/>
                <a:gd name="T48" fmla="*/ 2147483647 w 1378"/>
                <a:gd name="T49" fmla="*/ 2147483647 h 248"/>
                <a:gd name="T50" fmla="*/ 2147483647 w 1378"/>
                <a:gd name="T51" fmla="*/ 2147483647 h 248"/>
                <a:gd name="T52" fmla="*/ 2147483647 w 1378"/>
                <a:gd name="T53" fmla="*/ 2147483647 h 248"/>
                <a:gd name="T54" fmla="*/ 2147483647 w 1378"/>
                <a:gd name="T55" fmla="*/ 2147483647 h 248"/>
                <a:gd name="T56" fmla="*/ 2147483647 w 1378"/>
                <a:gd name="T57" fmla="*/ 2147483647 h 248"/>
                <a:gd name="T58" fmla="*/ 0 w 1378"/>
                <a:gd name="T59" fmla="*/ 2147483647 h 248"/>
                <a:gd name="T60" fmla="*/ 2147483647 w 1378"/>
                <a:gd name="T61" fmla="*/ 2147483647 h 248"/>
                <a:gd name="T62" fmla="*/ 2147483647 w 1378"/>
                <a:gd name="T63" fmla="*/ 2147483647 h 248"/>
                <a:gd name="T64" fmla="*/ 2147483647 w 1378"/>
                <a:gd name="T65" fmla="*/ 2147483647 h 248"/>
                <a:gd name="T66" fmla="*/ 2147483647 w 1378"/>
                <a:gd name="T67" fmla="*/ 2147483647 h 248"/>
                <a:gd name="T68" fmla="*/ 2147483647 w 1378"/>
                <a:gd name="T69" fmla="*/ 2147483647 h 248"/>
                <a:gd name="T70" fmla="*/ 2147483647 w 1378"/>
                <a:gd name="T71" fmla="*/ 2147483647 h 248"/>
                <a:gd name="T72" fmla="*/ 2147483647 w 1378"/>
                <a:gd name="T73" fmla="*/ 2147483647 h 248"/>
                <a:gd name="T74" fmla="*/ 2147483647 w 1378"/>
                <a:gd name="T75" fmla="*/ 2147483647 h 248"/>
                <a:gd name="T76" fmla="*/ 2147483647 w 1378"/>
                <a:gd name="T77" fmla="*/ 2147483647 h 248"/>
                <a:gd name="T78" fmla="*/ 2147483647 w 1378"/>
                <a:gd name="T79" fmla="*/ 2147483647 h 248"/>
                <a:gd name="T80" fmla="*/ 2147483647 w 1378"/>
                <a:gd name="T81" fmla="*/ 2147483647 h 248"/>
                <a:gd name="T82" fmla="*/ 2147483647 w 1378"/>
                <a:gd name="T83" fmla="*/ 2147483647 h 248"/>
                <a:gd name="T84" fmla="*/ 2147483647 w 1378"/>
                <a:gd name="T85" fmla="*/ 2147483647 h 248"/>
                <a:gd name="T86" fmla="*/ 2147483647 w 1378"/>
                <a:gd name="T87" fmla="*/ 2147483647 h 248"/>
                <a:gd name="T88" fmla="*/ 2147483647 w 1378"/>
                <a:gd name="T89" fmla="*/ 2147483647 h 248"/>
                <a:gd name="T90" fmla="*/ 2147483647 w 1378"/>
                <a:gd name="T91" fmla="*/ 2147483647 h 248"/>
                <a:gd name="T92" fmla="*/ 2147483647 w 1378"/>
                <a:gd name="T93" fmla="*/ 2147483647 h 248"/>
                <a:gd name="T94" fmla="*/ 2147483647 w 1378"/>
                <a:gd name="T95" fmla="*/ 2147483647 h 248"/>
                <a:gd name="T96" fmla="*/ 2147483647 w 1378"/>
                <a:gd name="T97" fmla="*/ 2147483647 h 248"/>
                <a:gd name="T98" fmla="*/ 2147483647 w 1378"/>
                <a:gd name="T99" fmla="*/ 2147483647 h 248"/>
                <a:gd name="T100" fmla="*/ 2147483647 w 1378"/>
                <a:gd name="T101" fmla="*/ 2147483647 h 248"/>
                <a:gd name="T102" fmla="*/ 2147483647 w 1378"/>
                <a:gd name="T103" fmla="*/ 2147483647 h 248"/>
                <a:gd name="T104" fmla="*/ 2147483647 w 1378"/>
                <a:gd name="T105" fmla="*/ 2147483647 h 248"/>
                <a:gd name="T106" fmla="*/ 2147483647 w 1378"/>
                <a:gd name="T107" fmla="*/ 2147483647 h 248"/>
                <a:gd name="T108" fmla="*/ 2147483647 w 1378"/>
                <a:gd name="T109" fmla="*/ 2147483647 h 248"/>
                <a:gd name="T110" fmla="*/ 2147483647 w 1378"/>
                <a:gd name="T111" fmla="*/ 2147483647 h 248"/>
                <a:gd name="T112" fmla="*/ 2147483647 w 1378"/>
                <a:gd name="T113" fmla="*/ 2147483647 h 248"/>
                <a:gd name="T114" fmla="*/ 2147483647 w 1378"/>
                <a:gd name="T115" fmla="*/ 2147483647 h 248"/>
                <a:gd name="T116" fmla="*/ 2147483647 w 1378"/>
                <a:gd name="T117" fmla="*/ 2147483647 h 248"/>
                <a:gd name="T118" fmla="*/ 2147483647 w 1378"/>
                <a:gd name="T119" fmla="*/ 2147483647 h 248"/>
                <a:gd name="T120" fmla="*/ 2147483647 w 1378"/>
                <a:gd name="T121" fmla="*/ 2147483647 h 248"/>
                <a:gd name="T122" fmla="*/ 2147483647 w 1378"/>
                <a:gd name="T123" fmla="*/ 2147483647 h 248"/>
                <a:gd name="T124" fmla="*/ 2147483647 w 1378"/>
                <a:gd name="T125" fmla="*/ 2147483647 h 24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378" h="248">
                  <a:moveTo>
                    <a:pt x="0" y="62"/>
                  </a:moveTo>
                  <a:lnTo>
                    <a:pt x="0" y="62"/>
                  </a:lnTo>
                  <a:lnTo>
                    <a:pt x="2" y="70"/>
                  </a:lnTo>
                  <a:lnTo>
                    <a:pt x="4" y="76"/>
                  </a:lnTo>
                  <a:lnTo>
                    <a:pt x="8" y="80"/>
                  </a:lnTo>
                  <a:lnTo>
                    <a:pt x="12" y="86"/>
                  </a:lnTo>
                  <a:lnTo>
                    <a:pt x="26" y="92"/>
                  </a:lnTo>
                  <a:lnTo>
                    <a:pt x="42" y="98"/>
                  </a:lnTo>
                  <a:lnTo>
                    <a:pt x="62" y="100"/>
                  </a:lnTo>
                  <a:lnTo>
                    <a:pt x="82" y="102"/>
                  </a:lnTo>
                  <a:lnTo>
                    <a:pt x="124" y="100"/>
                  </a:lnTo>
                  <a:lnTo>
                    <a:pt x="152" y="96"/>
                  </a:lnTo>
                  <a:lnTo>
                    <a:pt x="184" y="92"/>
                  </a:lnTo>
                  <a:lnTo>
                    <a:pt x="246" y="78"/>
                  </a:lnTo>
                  <a:lnTo>
                    <a:pt x="312" y="60"/>
                  </a:lnTo>
                  <a:lnTo>
                    <a:pt x="380" y="44"/>
                  </a:lnTo>
                  <a:lnTo>
                    <a:pt x="398" y="54"/>
                  </a:lnTo>
                  <a:lnTo>
                    <a:pt x="412" y="68"/>
                  </a:lnTo>
                  <a:lnTo>
                    <a:pt x="418" y="76"/>
                  </a:lnTo>
                  <a:lnTo>
                    <a:pt x="422" y="84"/>
                  </a:lnTo>
                  <a:lnTo>
                    <a:pt x="424" y="90"/>
                  </a:lnTo>
                  <a:lnTo>
                    <a:pt x="426" y="100"/>
                  </a:lnTo>
                  <a:lnTo>
                    <a:pt x="426" y="108"/>
                  </a:lnTo>
                  <a:lnTo>
                    <a:pt x="422" y="116"/>
                  </a:lnTo>
                  <a:lnTo>
                    <a:pt x="422" y="114"/>
                  </a:lnTo>
                  <a:lnTo>
                    <a:pt x="422" y="108"/>
                  </a:lnTo>
                  <a:lnTo>
                    <a:pt x="418" y="102"/>
                  </a:lnTo>
                  <a:lnTo>
                    <a:pt x="412" y="98"/>
                  </a:lnTo>
                  <a:lnTo>
                    <a:pt x="406" y="96"/>
                  </a:lnTo>
                  <a:lnTo>
                    <a:pt x="400" y="98"/>
                  </a:lnTo>
                  <a:lnTo>
                    <a:pt x="394" y="102"/>
                  </a:lnTo>
                  <a:lnTo>
                    <a:pt x="390" y="108"/>
                  </a:lnTo>
                  <a:lnTo>
                    <a:pt x="388" y="114"/>
                  </a:lnTo>
                  <a:lnTo>
                    <a:pt x="390" y="120"/>
                  </a:lnTo>
                  <a:lnTo>
                    <a:pt x="394" y="126"/>
                  </a:lnTo>
                  <a:lnTo>
                    <a:pt x="400" y="130"/>
                  </a:lnTo>
                  <a:lnTo>
                    <a:pt x="406" y="132"/>
                  </a:lnTo>
                  <a:lnTo>
                    <a:pt x="412" y="130"/>
                  </a:lnTo>
                  <a:lnTo>
                    <a:pt x="416" y="128"/>
                  </a:lnTo>
                  <a:lnTo>
                    <a:pt x="422" y="124"/>
                  </a:lnTo>
                  <a:lnTo>
                    <a:pt x="426" y="118"/>
                  </a:lnTo>
                  <a:lnTo>
                    <a:pt x="428" y="108"/>
                  </a:lnTo>
                  <a:lnTo>
                    <a:pt x="430" y="98"/>
                  </a:lnTo>
                  <a:lnTo>
                    <a:pt x="428" y="90"/>
                  </a:lnTo>
                  <a:lnTo>
                    <a:pt x="426" y="82"/>
                  </a:lnTo>
                  <a:lnTo>
                    <a:pt x="422" y="76"/>
                  </a:lnTo>
                  <a:lnTo>
                    <a:pt x="416" y="68"/>
                  </a:lnTo>
                  <a:lnTo>
                    <a:pt x="402" y="54"/>
                  </a:lnTo>
                  <a:lnTo>
                    <a:pt x="386" y="42"/>
                  </a:lnTo>
                  <a:lnTo>
                    <a:pt x="420" y="34"/>
                  </a:lnTo>
                  <a:lnTo>
                    <a:pt x="456" y="28"/>
                  </a:lnTo>
                  <a:lnTo>
                    <a:pt x="492" y="24"/>
                  </a:lnTo>
                  <a:lnTo>
                    <a:pt x="528" y="20"/>
                  </a:lnTo>
                  <a:lnTo>
                    <a:pt x="566" y="18"/>
                  </a:lnTo>
                  <a:lnTo>
                    <a:pt x="604" y="20"/>
                  </a:lnTo>
                  <a:lnTo>
                    <a:pt x="640" y="26"/>
                  </a:lnTo>
                  <a:lnTo>
                    <a:pt x="674" y="34"/>
                  </a:lnTo>
                  <a:lnTo>
                    <a:pt x="656" y="46"/>
                  </a:lnTo>
                  <a:lnTo>
                    <a:pt x="642" y="58"/>
                  </a:lnTo>
                  <a:lnTo>
                    <a:pt x="630" y="72"/>
                  </a:lnTo>
                  <a:lnTo>
                    <a:pt x="620" y="86"/>
                  </a:lnTo>
                  <a:lnTo>
                    <a:pt x="608" y="84"/>
                  </a:lnTo>
                  <a:lnTo>
                    <a:pt x="594" y="82"/>
                  </a:lnTo>
                  <a:lnTo>
                    <a:pt x="582" y="80"/>
                  </a:lnTo>
                  <a:lnTo>
                    <a:pt x="568" y="80"/>
                  </a:lnTo>
                  <a:lnTo>
                    <a:pt x="548" y="84"/>
                  </a:lnTo>
                  <a:lnTo>
                    <a:pt x="530" y="90"/>
                  </a:lnTo>
                  <a:lnTo>
                    <a:pt x="514" y="98"/>
                  </a:lnTo>
                  <a:lnTo>
                    <a:pt x="498" y="108"/>
                  </a:lnTo>
                  <a:lnTo>
                    <a:pt x="486" y="120"/>
                  </a:lnTo>
                  <a:lnTo>
                    <a:pt x="478" y="134"/>
                  </a:lnTo>
                  <a:lnTo>
                    <a:pt x="472" y="150"/>
                  </a:lnTo>
                  <a:lnTo>
                    <a:pt x="472" y="168"/>
                  </a:lnTo>
                  <a:lnTo>
                    <a:pt x="474" y="178"/>
                  </a:lnTo>
                  <a:lnTo>
                    <a:pt x="476" y="188"/>
                  </a:lnTo>
                  <a:lnTo>
                    <a:pt x="482" y="198"/>
                  </a:lnTo>
                  <a:lnTo>
                    <a:pt x="488" y="206"/>
                  </a:lnTo>
                  <a:lnTo>
                    <a:pt x="496" y="214"/>
                  </a:lnTo>
                  <a:lnTo>
                    <a:pt x="506" y="222"/>
                  </a:lnTo>
                  <a:lnTo>
                    <a:pt x="526" y="232"/>
                  </a:lnTo>
                  <a:lnTo>
                    <a:pt x="552" y="240"/>
                  </a:lnTo>
                  <a:lnTo>
                    <a:pt x="578" y="246"/>
                  </a:lnTo>
                  <a:lnTo>
                    <a:pt x="606" y="248"/>
                  </a:lnTo>
                  <a:lnTo>
                    <a:pt x="634" y="248"/>
                  </a:lnTo>
                  <a:lnTo>
                    <a:pt x="662" y="244"/>
                  </a:lnTo>
                  <a:lnTo>
                    <a:pt x="688" y="238"/>
                  </a:lnTo>
                  <a:lnTo>
                    <a:pt x="716" y="244"/>
                  </a:lnTo>
                  <a:lnTo>
                    <a:pt x="744" y="248"/>
                  </a:lnTo>
                  <a:lnTo>
                    <a:pt x="772" y="248"/>
                  </a:lnTo>
                  <a:lnTo>
                    <a:pt x="800" y="246"/>
                  </a:lnTo>
                  <a:lnTo>
                    <a:pt x="826" y="240"/>
                  </a:lnTo>
                  <a:lnTo>
                    <a:pt x="850" y="232"/>
                  </a:lnTo>
                  <a:lnTo>
                    <a:pt x="872" y="222"/>
                  </a:lnTo>
                  <a:lnTo>
                    <a:pt x="882" y="214"/>
                  </a:lnTo>
                  <a:lnTo>
                    <a:pt x="890" y="206"/>
                  </a:lnTo>
                  <a:lnTo>
                    <a:pt x="896" y="198"/>
                  </a:lnTo>
                  <a:lnTo>
                    <a:pt x="900" y="188"/>
                  </a:lnTo>
                  <a:lnTo>
                    <a:pt x="904" y="178"/>
                  </a:lnTo>
                  <a:lnTo>
                    <a:pt x="906" y="168"/>
                  </a:lnTo>
                  <a:lnTo>
                    <a:pt x="904" y="150"/>
                  </a:lnTo>
                  <a:lnTo>
                    <a:pt x="900" y="134"/>
                  </a:lnTo>
                  <a:lnTo>
                    <a:pt x="890" y="120"/>
                  </a:lnTo>
                  <a:lnTo>
                    <a:pt x="878" y="108"/>
                  </a:lnTo>
                  <a:lnTo>
                    <a:pt x="864" y="98"/>
                  </a:lnTo>
                  <a:lnTo>
                    <a:pt x="848" y="90"/>
                  </a:lnTo>
                  <a:lnTo>
                    <a:pt x="830" y="84"/>
                  </a:lnTo>
                  <a:lnTo>
                    <a:pt x="810" y="80"/>
                  </a:lnTo>
                  <a:lnTo>
                    <a:pt x="796" y="80"/>
                  </a:lnTo>
                  <a:lnTo>
                    <a:pt x="782" y="82"/>
                  </a:lnTo>
                  <a:lnTo>
                    <a:pt x="770" y="84"/>
                  </a:lnTo>
                  <a:lnTo>
                    <a:pt x="758" y="86"/>
                  </a:lnTo>
                  <a:lnTo>
                    <a:pt x="748" y="72"/>
                  </a:lnTo>
                  <a:lnTo>
                    <a:pt x="736" y="58"/>
                  </a:lnTo>
                  <a:lnTo>
                    <a:pt x="720" y="46"/>
                  </a:lnTo>
                  <a:lnTo>
                    <a:pt x="704" y="34"/>
                  </a:lnTo>
                  <a:lnTo>
                    <a:pt x="738" y="26"/>
                  </a:lnTo>
                  <a:lnTo>
                    <a:pt x="774" y="20"/>
                  </a:lnTo>
                  <a:lnTo>
                    <a:pt x="812" y="18"/>
                  </a:lnTo>
                  <a:lnTo>
                    <a:pt x="850" y="20"/>
                  </a:lnTo>
                  <a:lnTo>
                    <a:pt x="886" y="24"/>
                  </a:lnTo>
                  <a:lnTo>
                    <a:pt x="922" y="28"/>
                  </a:lnTo>
                  <a:lnTo>
                    <a:pt x="958" y="34"/>
                  </a:lnTo>
                  <a:lnTo>
                    <a:pt x="992" y="42"/>
                  </a:lnTo>
                  <a:lnTo>
                    <a:pt x="974" y="54"/>
                  </a:lnTo>
                  <a:lnTo>
                    <a:pt x="960" y="68"/>
                  </a:lnTo>
                  <a:lnTo>
                    <a:pt x="956" y="76"/>
                  </a:lnTo>
                  <a:lnTo>
                    <a:pt x="952" y="82"/>
                  </a:lnTo>
                  <a:lnTo>
                    <a:pt x="950" y="90"/>
                  </a:lnTo>
                  <a:lnTo>
                    <a:pt x="948" y="98"/>
                  </a:lnTo>
                  <a:lnTo>
                    <a:pt x="948" y="110"/>
                  </a:lnTo>
                  <a:lnTo>
                    <a:pt x="952" y="118"/>
                  </a:lnTo>
                  <a:lnTo>
                    <a:pt x="958" y="126"/>
                  </a:lnTo>
                  <a:lnTo>
                    <a:pt x="964" y="128"/>
                  </a:lnTo>
                  <a:lnTo>
                    <a:pt x="968" y="130"/>
                  </a:lnTo>
                  <a:lnTo>
                    <a:pt x="972" y="132"/>
                  </a:lnTo>
                  <a:lnTo>
                    <a:pt x="980" y="130"/>
                  </a:lnTo>
                  <a:lnTo>
                    <a:pt x="984" y="126"/>
                  </a:lnTo>
                  <a:lnTo>
                    <a:pt x="988" y="120"/>
                  </a:lnTo>
                  <a:lnTo>
                    <a:pt x="990" y="114"/>
                  </a:lnTo>
                  <a:lnTo>
                    <a:pt x="988" y="108"/>
                  </a:lnTo>
                  <a:lnTo>
                    <a:pt x="984" y="102"/>
                  </a:lnTo>
                  <a:lnTo>
                    <a:pt x="980" y="98"/>
                  </a:lnTo>
                  <a:lnTo>
                    <a:pt x="972" y="96"/>
                  </a:lnTo>
                  <a:lnTo>
                    <a:pt x="966" y="98"/>
                  </a:lnTo>
                  <a:lnTo>
                    <a:pt x="960" y="102"/>
                  </a:lnTo>
                  <a:lnTo>
                    <a:pt x="956" y="108"/>
                  </a:lnTo>
                  <a:lnTo>
                    <a:pt x="956" y="114"/>
                  </a:lnTo>
                  <a:lnTo>
                    <a:pt x="956" y="120"/>
                  </a:lnTo>
                  <a:lnTo>
                    <a:pt x="952" y="110"/>
                  </a:lnTo>
                  <a:lnTo>
                    <a:pt x="952" y="100"/>
                  </a:lnTo>
                  <a:lnTo>
                    <a:pt x="952" y="90"/>
                  </a:lnTo>
                  <a:lnTo>
                    <a:pt x="956" y="84"/>
                  </a:lnTo>
                  <a:lnTo>
                    <a:pt x="960" y="76"/>
                  </a:lnTo>
                  <a:lnTo>
                    <a:pt x="964" y="68"/>
                  </a:lnTo>
                  <a:lnTo>
                    <a:pt x="978" y="54"/>
                  </a:lnTo>
                  <a:lnTo>
                    <a:pt x="996" y="44"/>
                  </a:lnTo>
                  <a:lnTo>
                    <a:pt x="1064" y="60"/>
                  </a:lnTo>
                  <a:lnTo>
                    <a:pt x="1130" y="78"/>
                  </a:lnTo>
                  <a:lnTo>
                    <a:pt x="1194" y="92"/>
                  </a:lnTo>
                  <a:lnTo>
                    <a:pt x="1224" y="96"/>
                  </a:lnTo>
                  <a:lnTo>
                    <a:pt x="1254" y="100"/>
                  </a:lnTo>
                  <a:lnTo>
                    <a:pt x="1296" y="102"/>
                  </a:lnTo>
                  <a:lnTo>
                    <a:pt x="1316" y="100"/>
                  </a:lnTo>
                  <a:lnTo>
                    <a:pt x="1334" y="98"/>
                  </a:lnTo>
                  <a:lnTo>
                    <a:pt x="1352" y="92"/>
                  </a:lnTo>
                  <a:lnTo>
                    <a:pt x="1364" y="86"/>
                  </a:lnTo>
                  <a:lnTo>
                    <a:pt x="1370" y="80"/>
                  </a:lnTo>
                  <a:lnTo>
                    <a:pt x="1374" y="76"/>
                  </a:lnTo>
                  <a:lnTo>
                    <a:pt x="1376" y="70"/>
                  </a:lnTo>
                  <a:lnTo>
                    <a:pt x="1378" y="62"/>
                  </a:lnTo>
                  <a:lnTo>
                    <a:pt x="1376" y="56"/>
                  </a:lnTo>
                  <a:lnTo>
                    <a:pt x="1374" y="48"/>
                  </a:lnTo>
                  <a:lnTo>
                    <a:pt x="1370" y="42"/>
                  </a:lnTo>
                  <a:lnTo>
                    <a:pt x="1364" y="36"/>
                  </a:lnTo>
                  <a:lnTo>
                    <a:pt x="1348" y="26"/>
                  </a:lnTo>
                  <a:lnTo>
                    <a:pt x="1328" y="18"/>
                  </a:lnTo>
                  <a:lnTo>
                    <a:pt x="1304" y="12"/>
                  </a:lnTo>
                  <a:lnTo>
                    <a:pt x="1278" y="8"/>
                  </a:lnTo>
                  <a:lnTo>
                    <a:pt x="1226" y="2"/>
                  </a:lnTo>
                  <a:lnTo>
                    <a:pt x="1170" y="0"/>
                  </a:lnTo>
                  <a:lnTo>
                    <a:pt x="1140" y="2"/>
                  </a:lnTo>
                  <a:lnTo>
                    <a:pt x="1110" y="4"/>
                  </a:lnTo>
                  <a:lnTo>
                    <a:pt x="1082" y="8"/>
                  </a:lnTo>
                  <a:lnTo>
                    <a:pt x="1054" y="14"/>
                  </a:lnTo>
                  <a:lnTo>
                    <a:pt x="1030" y="20"/>
                  </a:lnTo>
                  <a:lnTo>
                    <a:pt x="1006" y="30"/>
                  </a:lnTo>
                  <a:lnTo>
                    <a:pt x="968" y="20"/>
                  </a:lnTo>
                  <a:lnTo>
                    <a:pt x="930" y="12"/>
                  </a:lnTo>
                  <a:lnTo>
                    <a:pt x="890" y="6"/>
                  </a:lnTo>
                  <a:lnTo>
                    <a:pt x="848" y="0"/>
                  </a:lnTo>
                  <a:lnTo>
                    <a:pt x="828" y="0"/>
                  </a:lnTo>
                  <a:lnTo>
                    <a:pt x="806" y="0"/>
                  </a:lnTo>
                  <a:lnTo>
                    <a:pt x="784" y="2"/>
                  </a:lnTo>
                  <a:lnTo>
                    <a:pt x="764" y="4"/>
                  </a:lnTo>
                  <a:lnTo>
                    <a:pt x="744" y="8"/>
                  </a:lnTo>
                  <a:lnTo>
                    <a:pt x="724" y="12"/>
                  </a:lnTo>
                  <a:lnTo>
                    <a:pt x="706" y="18"/>
                  </a:lnTo>
                  <a:lnTo>
                    <a:pt x="688" y="26"/>
                  </a:lnTo>
                  <a:lnTo>
                    <a:pt x="672" y="18"/>
                  </a:lnTo>
                  <a:lnTo>
                    <a:pt x="654" y="12"/>
                  </a:lnTo>
                  <a:lnTo>
                    <a:pt x="634" y="8"/>
                  </a:lnTo>
                  <a:lnTo>
                    <a:pt x="614" y="4"/>
                  </a:lnTo>
                  <a:lnTo>
                    <a:pt x="594" y="2"/>
                  </a:lnTo>
                  <a:lnTo>
                    <a:pt x="572" y="0"/>
                  </a:lnTo>
                  <a:lnTo>
                    <a:pt x="550" y="0"/>
                  </a:lnTo>
                  <a:lnTo>
                    <a:pt x="528" y="0"/>
                  </a:lnTo>
                  <a:lnTo>
                    <a:pt x="486" y="6"/>
                  </a:lnTo>
                  <a:lnTo>
                    <a:pt x="446" y="12"/>
                  </a:lnTo>
                  <a:lnTo>
                    <a:pt x="408" y="20"/>
                  </a:lnTo>
                  <a:lnTo>
                    <a:pt x="372" y="30"/>
                  </a:lnTo>
                  <a:lnTo>
                    <a:pt x="348" y="20"/>
                  </a:lnTo>
                  <a:lnTo>
                    <a:pt x="322" y="14"/>
                  </a:lnTo>
                  <a:lnTo>
                    <a:pt x="296" y="8"/>
                  </a:lnTo>
                  <a:lnTo>
                    <a:pt x="266" y="4"/>
                  </a:lnTo>
                  <a:lnTo>
                    <a:pt x="238" y="2"/>
                  </a:lnTo>
                  <a:lnTo>
                    <a:pt x="208" y="0"/>
                  </a:lnTo>
                  <a:lnTo>
                    <a:pt x="152" y="2"/>
                  </a:lnTo>
                  <a:lnTo>
                    <a:pt x="100" y="8"/>
                  </a:lnTo>
                  <a:lnTo>
                    <a:pt x="74" y="12"/>
                  </a:lnTo>
                  <a:lnTo>
                    <a:pt x="50" y="18"/>
                  </a:lnTo>
                  <a:lnTo>
                    <a:pt x="30" y="26"/>
                  </a:lnTo>
                  <a:lnTo>
                    <a:pt x="1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0" y="56"/>
                  </a:lnTo>
                  <a:lnTo>
                    <a:pt x="0" y="62"/>
                  </a:lnTo>
                  <a:close/>
                  <a:moveTo>
                    <a:pt x="1014" y="34"/>
                  </a:moveTo>
                  <a:lnTo>
                    <a:pt x="1014" y="34"/>
                  </a:lnTo>
                  <a:lnTo>
                    <a:pt x="1036" y="24"/>
                  </a:lnTo>
                  <a:lnTo>
                    <a:pt x="1062" y="18"/>
                  </a:lnTo>
                  <a:lnTo>
                    <a:pt x="1088" y="12"/>
                  </a:lnTo>
                  <a:lnTo>
                    <a:pt x="1116" y="8"/>
                  </a:lnTo>
                  <a:lnTo>
                    <a:pt x="1142" y="6"/>
                  </a:lnTo>
                  <a:lnTo>
                    <a:pt x="1170" y="4"/>
                  </a:lnTo>
                  <a:lnTo>
                    <a:pt x="1198" y="4"/>
                  </a:lnTo>
                  <a:lnTo>
                    <a:pt x="1224" y="6"/>
                  </a:lnTo>
                  <a:lnTo>
                    <a:pt x="1226" y="6"/>
                  </a:lnTo>
                  <a:lnTo>
                    <a:pt x="1276" y="10"/>
                  </a:lnTo>
                  <a:lnTo>
                    <a:pt x="1300" y="14"/>
                  </a:lnTo>
                  <a:lnTo>
                    <a:pt x="1324" y="20"/>
                  </a:lnTo>
                  <a:lnTo>
                    <a:pt x="1346" y="28"/>
                  </a:lnTo>
                  <a:lnTo>
                    <a:pt x="1362" y="36"/>
                  </a:lnTo>
                  <a:lnTo>
                    <a:pt x="1368" y="42"/>
                  </a:lnTo>
                  <a:lnTo>
                    <a:pt x="1372" y="48"/>
                  </a:lnTo>
                  <a:lnTo>
                    <a:pt x="1374" y="56"/>
                  </a:lnTo>
                  <a:lnTo>
                    <a:pt x="1374" y="62"/>
                  </a:lnTo>
                  <a:lnTo>
                    <a:pt x="1374" y="68"/>
                  </a:lnTo>
                  <a:lnTo>
                    <a:pt x="1370" y="74"/>
                  </a:lnTo>
                  <a:lnTo>
                    <a:pt x="1366" y="78"/>
                  </a:lnTo>
                  <a:lnTo>
                    <a:pt x="1362" y="84"/>
                  </a:lnTo>
                  <a:lnTo>
                    <a:pt x="1350" y="90"/>
                  </a:lnTo>
                  <a:lnTo>
                    <a:pt x="1334" y="94"/>
                  </a:lnTo>
                  <a:lnTo>
                    <a:pt x="1314" y="96"/>
                  </a:lnTo>
                  <a:lnTo>
                    <a:pt x="1294" y="98"/>
                  </a:lnTo>
                  <a:lnTo>
                    <a:pt x="1254" y="96"/>
                  </a:lnTo>
                  <a:lnTo>
                    <a:pt x="1226" y="92"/>
                  </a:lnTo>
                  <a:lnTo>
                    <a:pt x="1198" y="88"/>
                  </a:lnTo>
                  <a:lnTo>
                    <a:pt x="1140" y="72"/>
                  </a:lnTo>
                  <a:lnTo>
                    <a:pt x="1080" y="52"/>
                  </a:lnTo>
                  <a:lnTo>
                    <a:pt x="1014" y="34"/>
                  </a:lnTo>
                  <a:close/>
                  <a:moveTo>
                    <a:pt x="696" y="234"/>
                  </a:moveTo>
                  <a:lnTo>
                    <a:pt x="696" y="234"/>
                  </a:lnTo>
                  <a:lnTo>
                    <a:pt x="712" y="228"/>
                  </a:lnTo>
                  <a:lnTo>
                    <a:pt x="726" y="218"/>
                  </a:lnTo>
                  <a:lnTo>
                    <a:pt x="740" y="208"/>
                  </a:lnTo>
                  <a:lnTo>
                    <a:pt x="752" y="196"/>
                  </a:lnTo>
                  <a:lnTo>
                    <a:pt x="760" y="182"/>
                  </a:lnTo>
                  <a:lnTo>
                    <a:pt x="766" y="168"/>
                  </a:lnTo>
                  <a:lnTo>
                    <a:pt x="770" y="150"/>
                  </a:lnTo>
                  <a:lnTo>
                    <a:pt x="770" y="134"/>
                  </a:lnTo>
                  <a:lnTo>
                    <a:pt x="770" y="132"/>
                  </a:lnTo>
                  <a:lnTo>
                    <a:pt x="768" y="116"/>
                  </a:lnTo>
                  <a:lnTo>
                    <a:pt x="764" y="102"/>
                  </a:lnTo>
                  <a:lnTo>
                    <a:pt x="788" y="100"/>
                  </a:lnTo>
                  <a:lnTo>
                    <a:pt x="810" y="100"/>
                  </a:lnTo>
                  <a:lnTo>
                    <a:pt x="828" y="102"/>
                  </a:lnTo>
                  <a:lnTo>
                    <a:pt x="844" y="106"/>
                  </a:lnTo>
                  <a:lnTo>
                    <a:pt x="858" y="112"/>
                  </a:lnTo>
                  <a:lnTo>
                    <a:pt x="872" y="118"/>
                  </a:lnTo>
                  <a:lnTo>
                    <a:pt x="884" y="128"/>
                  </a:lnTo>
                  <a:lnTo>
                    <a:pt x="892" y="140"/>
                  </a:lnTo>
                  <a:lnTo>
                    <a:pt x="898" y="152"/>
                  </a:lnTo>
                  <a:lnTo>
                    <a:pt x="900" y="168"/>
                  </a:lnTo>
                  <a:lnTo>
                    <a:pt x="898" y="178"/>
                  </a:lnTo>
                  <a:lnTo>
                    <a:pt x="894" y="188"/>
                  </a:lnTo>
                  <a:lnTo>
                    <a:pt x="890" y="198"/>
                  </a:lnTo>
                  <a:lnTo>
                    <a:pt x="884" y="206"/>
                  </a:lnTo>
                  <a:lnTo>
                    <a:pt x="876" y="212"/>
                  </a:lnTo>
                  <a:lnTo>
                    <a:pt x="866" y="220"/>
                  </a:lnTo>
                  <a:lnTo>
                    <a:pt x="846" y="230"/>
                  </a:lnTo>
                  <a:lnTo>
                    <a:pt x="824" y="238"/>
                  </a:lnTo>
                  <a:lnTo>
                    <a:pt x="798" y="242"/>
                  </a:lnTo>
                  <a:lnTo>
                    <a:pt x="772" y="244"/>
                  </a:lnTo>
                  <a:lnTo>
                    <a:pt x="746" y="244"/>
                  </a:lnTo>
                  <a:lnTo>
                    <a:pt x="720" y="240"/>
                  </a:lnTo>
                  <a:lnTo>
                    <a:pt x="696" y="234"/>
                  </a:lnTo>
                  <a:close/>
                  <a:moveTo>
                    <a:pt x="614" y="102"/>
                  </a:moveTo>
                  <a:lnTo>
                    <a:pt x="614" y="102"/>
                  </a:lnTo>
                  <a:lnTo>
                    <a:pt x="608" y="116"/>
                  </a:lnTo>
                  <a:lnTo>
                    <a:pt x="606" y="132"/>
                  </a:lnTo>
                  <a:lnTo>
                    <a:pt x="606" y="134"/>
                  </a:lnTo>
                  <a:lnTo>
                    <a:pt x="608" y="150"/>
                  </a:lnTo>
                  <a:lnTo>
                    <a:pt x="610" y="168"/>
                  </a:lnTo>
                  <a:lnTo>
                    <a:pt x="618" y="182"/>
                  </a:lnTo>
                  <a:lnTo>
                    <a:pt x="626" y="196"/>
                  </a:lnTo>
                  <a:lnTo>
                    <a:pt x="638" y="208"/>
                  </a:lnTo>
                  <a:lnTo>
                    <a:pt x="650" y="218"/>
                  </a:lnTo>
                  <a:lnTo>
                    <a:pt x="666" y="228"/>
                  </a:lnTo>
                  <a:lnTo>
                    <a:pt x="682" y="234"/>
                  </a:lnTo>
                  <a:lnTo>
                    <a:pt x="658" y="240"/>
                  </a:lnTo>
                  <a:lnTo>
                    <a:pt x="632" y="244"/>
                  </a:lnTo>
                  <a:lnTo>
                    <a:pt x="606" y="244"/>
                  </a:lnTo>
                  <a:lnTo>
                    <a:pt x="580" y="242"/>
                  </a:lnTo>
                  <a:lnTo>
                    <a:pt x="554" y="238"/>
                  </a:lnTo>
                  <a:lnTo>
                    <a:pt x="530" y="230"/>
                  </a:lnTo>
                  <a:lnTo>
                    <a:pt x="510" y="220"/>
                  </a:lnTo>
                  <a:lnTo>
                    <a:pt x="502" y="212"/>
                  </a:lnTo>
                  <a:lnTo>
                    <a:pt x="494" y="206"/>
                  </a:lnTo>
                  <a:lnTo>
                    <a:pt x="488" y="198"/>
                  </a:lnTo>
                  <a:lnTo>
                    <a:pt x="484" y="188"/>
                  </a:lnTo>
                  <a:lnTo>
                    <a:pt x="480" y="178"/>
                  </a:lnTo>
                  <a:lnTo>
                    <a:pt x="478" y="168"/>
                  </a:lnTo>
                  <a:lnTo>
                    <a:pt x="480" y="152"/>
                  </a:lnTo>
                  <a:lnTo>
                    <a:pt x="484" y="140"/>
                  </a:lnTo>
                  <a:lnTo>
                    <a:pt x="494" y="128"/>
                  </a:lnTo>
                  <a:lnTo>
                    <a:pt x="506" y="118"/>
                  </a:lnTo>
                  <a:lnTo>
                    <a:pt x="518" y="112"/>
                  </a:lnTo>
                  <a:lnTo>
                    <a:pt x="534" y="106"/>
                  </a:lnTo>
                  <a:lnTo>
                    <a:pt x="550" y="102"/>
                  </a:lnTo>
                  <a:lnTo>
                    <a:pt x="566" y="100"/>
                  </a:lnTo>
                  <a:lnTo>
                    <a:pt x="590" y="100"/>
                  </a:lnTo>
                  <a:lnTo>
                    <a:pt x="614" y="102"/>
                  </a:lnTo>
                  <a:close/>
                  <a:moveTo>
                    <a:pt x="688" y="40"/>
                  </a:moveTo>
                  <a:lnTo>
                    <a:pt x="688" y="40"/>
                  </a:lnTo>
                  <a:lnTo>
                    <a:pt x="708" y="48"/>
                  </a:lnTo>
                  <a:lnTo>
                    <a:pt x="726" y="60"/>
                  </a:lnTo>
                  <a:lnTo>
                    <a:pt x="742" y="74"/>
                  </a:lnTo>
                  <a:lnTo>
                    <a:pt x="752" y="88"/>
                  </a:lnTo>
                  <a:lnTo>
                    <a:pt x="734" y="98"/>
                  </a:lnTo>
                  <a:lnTo>
                    <a:pt x="728" y="104"/>
                  </a:lnTo>
                  <a:lnTo>
                    <a:pt x="720" y="110"/>
                  </a:lnTo>
                  <a:lnTo>
                    <a:pt x="714" y="118"/>
                  </a:lnTo>
                  <a:lnTo>
                    <a:pt x="710" y="126"/>
                  </a:lnTo>
                  <a:lnTo>
                    <a:pt x="708" y="134"/>
                  </a:lnTo>
                  <a:lnTo>
                    <a:pt x="706" y="144"/>
                  </a:lnTo>
                  <a:lnTo>
                    <a:pt x="708" y="154"/>
                  </a:lnTo>
                  <a:lnTo>
                    <a:pt x="712" y="164"/>
                  </a:lnTo>
                  <a:lnTo>
                    <a:pt x="718" y="170"/>
                  </a:lnTo>
                  <a:lnTo>
                    <a:pt x="726" y="176"/>
                  </a:lnTo>
                  <a:lnTo>
                    <a:pt x="732" y="178"/>
                  </a:lnTo>
                  <a:lnTo>
                    <a:pt x="736" y="178"/>
                  </a:lnTo>
                  <a:lnTo>
                    <a:pt x="738" y="178"/>
                  </a:lnTo>
                  <a:lnTo>
                    <a:pt x="744" y="176"/>
                  </a:lnTo>
                  <a:lnTo>
                    <a:pt x="750" y="172"/>
                  </a:lnTo>
                  <a:lnTo>
                    <a:pt x="752" y="166"/>
                  </a:lnTo>
                  <a:lnTo>
                    <a:pt x="754" y="160"/>
                  </a:lnTo>
                  <a:lnTo>
                    <a:pt x="752" y="154"/>
                  </a:lnTo>
                  <a:lnTo>
                    <a:pt x="748" y="148"/>
                  </a:lnTo>
                  <a:lnTo>
                    <a:pt x="742" y="144"/>
                  </a:lnTo>
                  <a:lnTo>
                    <a:pt x="736" y="144"/>
                  </a:lnTo>
                  <a:lnTo>
                    <a:pt x="730" y="144"/>
                  </a:lnTo>
                  <a:lnTo>
                    <a:pt x="724" y="148"/>
                  </a:lnTo>
                  <a:lnTo>
                    <a:pt x="720" y="154"/>
                  </a:lnTo>
                  <a:lnTo>
                    <a:pt x="718" y="160"/>
                  </a:lnTo>
                  <a:lnTo>
                    <a:pt x="720" y="166"/>
                  </a:lnTo>
                  <a:lnTo>
                    <a:pt x="722" y="170"/>
                  </a:lnTo>
                  <a:lnTo>
                    <a:pt x="716" y="166"/>
                  </a:lnTo>
                  <a:lnTo>
                    <a:pt x="712" y="160"/>
                  </a:lnTo>
                  <a:lnTo>
                    <a:pt x="710" y="152"/>
                  </a:lnTo>
                  <a:lnTo>
                    <a:pt x="710" y="144"/>
                  </a:lnTo>
                  <a:lnTo>
                    <a:pt x="712" y="136"/>
                  </a:lnTo>
                  <a:lnTo>
                    <a:pt x="714" y="128"/>
                  </a:lnTo>
                  <a:lnTo>
                    <a:pt x="720" y="122"/>
                  </a:lnTo>
                  <a:lnTo>
                    <a:pt x="726" y="116"/>
                  </a:lnTo>
                  <a:lnTo>
                    <a:pt x="732" y="112"/>
                  </a:lnTo>
                  <a:lnTo>
                    <a:pt x="742" y="108"/>
                  </a:lnTo>
                  <a:lnTo>
                    <a:pt x="760" y="102"/>
                  </a:lnTo>
                  <a:lnTo>
                    <a:pt x="764" y="118"/>
                  </a:lnTo>
                  <a:lnTo>
                    <a:pt x="766" y="134"/>
                  </a:lnTo>
                  <a:lnTo>
                    <a:pt x="766" y="150"/>
                  </a:lnTo>
                  <a:lnTo>
                    <a:pt x="762" y="166"/>
                  </a:lnTo>
                  <a:lnTo>
                    <a:pt x="756" y="182"/>
                  </a:lnTo>
                  <a:lnTo>
                    <a:pt x="746" y="194"/>
                  </a:lnTo>
                  <a:lnTo>
                    <a:pt x="736" y="206"/>
                  </a:lnTo>
                  <a:lnTo>
                    <a:pt x="722" y="216"/>
                  </a:lnTo>
                  <a:lnTo>
                    <a:pt x="706" y="226"/>
                  </a:lnTo>
                  <a:lnTo>
                    <a:pt x="688" y="232"/>
                  </a:lnTo>
                  <a:lnTo>
                    <a:pt x="672" y="226"/>
                  </a:lnTo>
                  <a:lnTo>
                    <a:pt x="656" y="216"/>
                  </a:lnTo>
                  <a:lnTo>
                    <a:pt x="642" y="206"/>
                  </a:lnTo>
                  <a:lnTo>
                    <a:pt x="630" y="194"/>
                  </a:lnTo>
                  <a:lnTo>
                    <a:pt x="622" y="182"/>
                  </a:lnTo>
                  <a:lnTo>
                    <a:pt x="614" y="166"/>
                  </a:lnTo>
                  <a:lnTo>
                    <a:pt x="612" y="150"/>
                  </a:lnTo>
                  <a:lnTo>
                    <a:pt x="610" y="134"/>
                  </a:lnTo>
                  <a:lnTo>
                    <a:pt x="612" y="118"/>
                  </a:lnTo>
                  <a:lnTo>
                    <a:pt x="618" y="102"/>
                  </a:lnTo>
                  <a:lnTo>
                    <a:pt x="636" y="108"/>
                  </a:lnTo>
                  <a:lnTo>
                    <a:pt x="644" y="112"/>
                  </a:lnTo>
                  <a:lnTo>
                    <a:pt x="652" y="116"/>
                  </a:lnTo>
                  <a:lnTo>
                    <a:pt x="658" y="122"/>
                  </a:lnTo>
                  <a:lnTo>
                    <a:pt x="662" y="128"/>
                  </a:lnTo>
                  <a:lnTo>
                    <a:pt x="666" y="136"/>
                  </a:lnTo>
                  <a:lnTo>
                    <a:pt x="668" y="144"/>
                  </a:lnTo>
                  <a:lnTo>
                    <a:pt x="668" y="152"/>
                  </a:lnTo>
                  <a:lnTo>
                    <a:pt x="666" y="158"/>
                  </a:lnTo>
                  <a:lnTo>
                    <a:pt x="662" y="164"/>
                  </a:lnTo>
                  <a:lnTo>
                    <a:pt x="658" y="168"/>
                  </a:lnTo>
                  <a:lnTo>
                    <a:pt x="660" y="160"/>
                  </a:lnTo>
                  <a:lnTo>
                    <a:pt x="658" y="154"/>
                  </a:lnTo>
                  <a:lnTo>
                    <a:pt x="654" y="148"/>
                  </a:lnTo>
                  <a:lnTo>
                    <a:pt x="650" y="144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30" y="148"/>
                  </a:lnTo>
                  <a:lnTo>
                    <a:pt x="626" y="154"/>
                  </a:lnTo>
                  <a:lnTo>
                    <a:pt x="626" y="160"/>
                  </a:lnTo>
                  <a:lnTo>
                    <a:pt x="626" y="166"/>
                  </a:lnTo>
                  <a:lnTo>
                    <a:pt x="628" y="170"/>
                  </a:lnTo>
                  <a:lnTo>
                    <a:pt x="632" y="174"/>
                  </a:lnTo>
                  <a:lnTo>
                    <a:pt x="638" y="176"/>
                  </a:lnTo>
                  <a:lnTo>
                    <a:pt x="642" y="178"/>
                  </a:lnTo>
                  <a:lnTo>
                    <a:pt x="650" y="176"/>
                  </a:lnTo>
                  <a:lnTo>
                    <a:pt x="652" y="176"/>
                  </a:lnTo>
                  <a:lnTo>
                    <a:pt x="660" y="170"/>
                  </a:lnTo>
                  <a:lnTo>
                    <a:pt x="666" y="164"/>
                  </a:lnTo>
                  <a:lnTo>
                    <a:pt x="670" y="154"/>
                  </a:lnTo>
                  <a:lnTo>
                    <a:pt x="672" y="144"/>
                  </a:lnTo>
                  <a:lnTo>
                    <a:pt x="670" y="134"/>
                  </a:lnTo>
                  <a:lnTo>
                    <a:pt x="666" y="126"/>
                  </a:lnTo>
                  <a:lnTo>
                    <a:pt x="662" y="118"/>
                  </a:lnTo>
                  <a:lnTo>
                    <a:pt x="658" y="110"/>
                  </a:lnTo>
                  <a:lnTo>
                    <a:pt x="650" y="104"/>
                  </a:lnTo>
                  <a:lnTo>
                    <a:pt x="642" y="98"/>
                  </a:lnTo>
                  <a:lnTo>
                    <a:pt x="624" y="88"/>
                  </a:lnTo>
                  <a:lnTo>
                    <a:pt x="636" y="74"/>
                  </a:lnTo>
                  <a:lnTo>
                    <a:pt x="652" y="60"/>
                  </a:lnTo>
                  <a:lnTo>
                    <a:pt x="668" y="48"/>
                  </a:lnTo>
                  <a:lnTo>
                    <a:pt x="688" y="40"/>
                  </a:lnTo>
                  <a:close/>
                  <a:moveTo>
                    <a:pt x="4" y="62"/>
                  </a:moveTo>
                  <a:lnTo>
                    <a:pt x="4" y="62"/>
                  </a:lnTo>
                  <a:lnTo>
                    <a:pt x="4" y="56"/>
                  </a:lnTo>
                  <a:lnTo>
                    <a:pt x="6" y="48"/>
                  </a:lnTo>
                  <a:lnTo>
                    <a:pt x="10" y="42"/>
                  </a:lnTo>
                  <a:lnTo>
                    <a:pt x="16" y="36"/>
                  </a:lnTo>
                  <a:lnTo>
                    <a:pt x="32" y="28"/>
                  </a:lnTo>
                  <a:lnTo>
                    <a:pt x="52" y="20"/>
                  </a:lnTo>
                  <a:lnTo>
                    <a:pt x="76" y="14"/>
                  </a:lnTo>
                  <a:lnTo>
                    <a:pt x="102" y="10"/>
                  </a:lnTo>
                  <a:lnTo>
                    <a:pt x="152" y="6"/>
                  </a:lnTo>
                  <a:lnTo>
                    <a:pt x="180" y="4"/>
                  </a:lnTo>
                  <a:lnTo>
                    <a:pt x="206" y="4"/>
                  </a:lnTo>
                  <a:lnTo>
                    <a:pt x="234" y="6"/>
                  </a:lnTo>
                  <a:lnTo>
                    <a:pt x="262" y="8"/>
                  </a:lnTo>
                  <a:lnTo>
                    <a:pt x="290" y="12"/>
                  </a:lnTo>
                  <a:lnTo>
                    <a:pt x="316" y="18"/>
                  </a:lnTo>
                  <a:lnTo>
                    <a:pt x="340" y="24"/>
                  </a:lnTo>
                  <a:lnTo>
                    <a:pt x="362" y="34"/>
                  </a:lnTo>
                  <a:lnTo>
                    <a:pt x="298" y="52"/>
                  </a:lnTo>
                  <a:lnTo>
                    <a:pt x="238" y="72"/>
                  </a:lnTo>
                  <a:lnTo>
                    <a:pt x="180" y="88"/>
                  </a:lnTo>
                  <a:lnTo>
                    <a:pt x="152" y="92"/>
                  </a:lnTo>
                  <a:lnTo>
                    <a:pt x="122" y="96"/>
                  </a:lnTo>
                  <a:lnTo>
                    <a:pt x="82" y="98"/>
                  </a:lnTo>
                  <a:lnTo>
                    <a:pt x="62" y="96"/>
                  </a:lnTo>
                  <a:lnTo>
                    <a:pt x="44" y="94"/>
                  </a:lnTo>
                  <a:lnTo>
                    <a:pt x="28" y="90"/>
                  </a:lnTo>
                  <a:lnTo>
                    <a:pt x="16" y="84"/>
                  </a:lnTo>
                  <a:lnTo>
                    <a:pt x="10" y="78"/>
                  </a:lnTo>
                  <a:lnTo>
                    <a:pt x="6" y="74"/>
                  </a:lnTo>
                  <a:lnTo>
                    <a:pt x="4" y="68"/>
                  </a:lnTo>
                  <a:lnTo>
                    <a:pt x="4" y="62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74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标题 1"/>
          <p:cNvSpPr>
            <a:spLocks noGrp="1"/>
          </p:cNvSpPr>
          <p:nvPr>
            <p:ph type="title"/>
          </p:nvPr>
        </p:nvSpPr>
        <p:spPr>
          <a:xfrm>
            <a:off x="831849" y="170974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73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8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735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48736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728" name="文本占位符 2"/>
          <p:cNvSpPr>
            <a:spLocks noGrp="1"/>
          </p:cNvSpPr>
          <p:nvPr>
            <p:ph type="body" idx="1"/>
          </p:nvPr>
        </p:nvSpPr>
        <p:spPr>
          <a:xfrm>
            <a:off x="1186789" y="1778438"/>
            <a:ext cx="4873575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48729" name="内容占位符 3"/>
          <p:cNvSpPr>
            <a:spLocks noGrp="1"/>
          </p:cNvSpPr>
          <p:nvPr>
            <p:ph sz="half" idx="2"/>
          </p:nvPr>
        </p:nvSpPr>
        <p:spPr>
          <a:xfrm>
            <a:off x="1186789" y="2665379"/>
            <a:ext cx="4873575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4873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48731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720" name="内容占位符 2"/>
          <p:cNvSpPr>
            <a:spLocks noGrp="1"/>
          </p:cNvSpPr>
          <p:nvPr>
            <p:ph idx="1"/>
          </p:nvPr>
        </p:nvSpPr>
        <p:spPr>
          <a:xfrm>
            <a:off x="5183188" y="98743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48721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725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72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050" name="图片 20971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790575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Calibri Light" panose="020F0302020204030204"/>
          <a:ea typeface="宋体" panose="02010600030101010101" pitchFamily="2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 Black" panose="020B0A04020102020204" pitchFamily="34" charset="0"/>
          <a:ea typeface="微软雅黑" panose="020B0503020204020204" pitchFamily="34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 Black" panose="020B0A04020102020204" pitchFamily="34" charset="0"/>
          <a:ea typeface="微软雅黑" panose="020B0503020204020204" pitchFamily="34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 Black" panose="020B0A04020102020204" pitchFamily="34" charset="0"/>
          <a:ea typeface="微软雅黑" panose="020B0503020204020204" pitchFamily="34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 Black" panose="020B0A040201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1pPr>
      <a:lvl2pPr marL="685800" lvl="1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2pPr>
      <a:lvl3pPr marL="1143000" lvl="2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3pPr>
      <a:lvl4pPr marL="1600200" lvl="3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4pPr>
      <a:lvl5pPr marL="2057400" lvl="4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 b="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 b="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 b="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 b="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kern="1200">
          <a:solidFill>
            <a:srgbClr val="000000"/>
          </a:solidFill>
          <a:latin typeface="Calibri" panose="020F0502020204030204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kern="1200">
          <a:solidFill>
            <a:srgbClr val="000000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24081" y="2799869"/>
            <a:ext cx="7705165" cy="396938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/>
              <a:t>唐顿庄园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背景设定：</a:t>
            </a:r>
            <a:r>
              <a:rPr lang="en-US" altLang="zh-CN" sz="2800" dirty="0"/>
              <a:t>1910</a:t>
            </a:r>
            <a:r>
              <a:rPr lang="zh-CN" altLang="en-US" sz="2800" dirty="0"/>
              <a:t>年代英王乔治五世时期约克郡的一个虚构的庄园</a:t>
            </a:r>
            <a:r>
              <a:rPr lang="en-US" altLang="zh-CN" sz="2800" dirty="0"/>
              <a:t>——</a:t>
            </a:r>
            <a:r>
              <a:rPr lang="zh-CN" altLang="en-US" sz="2800" dirty="0"/>
              <a:t>“唐顿庄园”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剧情简介：故事开始于格兰瑟姆伯爵一家由家产继承问题而引发的种种纠葛，呈现了英国上层贵族与其仆人们在森严的等级制度下的人间百态。</a:t>
            </a:r>
            <a:endParaRPr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541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b="13863"/>
          <a:stretch>
            <a:fillRect/>
          </a:stretch>
        </p:blipFill>
        <p:spPr>
          <a:xfrm>
            <a:off x="0" y="2541495"/>
            <a:ext cx="3738283" cy="43165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81" y="2541496"/>
            <a:ext cx="8453719" cy="431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7315" y="1417955"/>
            <a:ext cx="11977370" cy="1383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材料一：</a:t>
            </a:r>
            <a:r>
              <a:rPr kumimoji="0" lang="zh-CN" altLang="en-US" sz="2800" kern="1200" cap="none" spc="0" normalizeH="0" baseline="0" noProof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在1350年—1352年间英国约克郡维克费尔德庄园的法庭档卷中，提及农民被罚款的许多事例。如有人偷偷砍伐领主的树木而被罚款，有人因未能及时疏浚沟渠而罚款，有人未能替领主收割谷物而罚款。</a:t>
            </a:r>
            <a:endParaRPr kumimoji="0" lang="zh-CN" altLang="en-US" sz="2800" kern="1200" cap="none" spc="0" normalizeH="0" baseline="0" noProof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425" y="4513580"/>
            <a:ext cx="11962130" cy="2245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材料三：</a:t>
            </a:r>
            <a:r>
              <a:rPr kumimoji="0" lang="en-US" altLang="zh-CN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kumimoji="0" lang="zh-CN" altLang="en-US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在整个</a:t>
            </a:r>
            <a:r>
              <a:rPr kumimoji="0" lang="en-US" altLang="zh-CN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9</a:t>
            </a:r>
            <a:r>
              <a:rPr kumimoji="0" lang="zh-CN" altLang="en-US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纪内都能找到农民在公共法庭控诉其领主的事例，所涉及的包括个人地位、地租水平、土地侵占等。农民们在官司中总是败诉，但是，他们仍然敢于在一个明显由贵族控制的政治体系中去打这种官司，这就说明他们知道，这个体系至少有时是能起到一点作用的，而这样的事例在后来就明显要少得多了。</a:t>
            </a:r>
            <a:r>
              <a:rPr kumimoji="0" lang="en-US" altLang="zh-CN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        ——</a:t>
            </a:r>
            <a:r>
              <a:rPr kumimoji="0" lang="zh-CN" altLang="en-US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《罗马帝国的遗产》</a:t>
            </a:r>
            <a:endParaRPr kumimoji="0" lang="zh-CN" altLang="en-US" sz="2800" kern="1200" cap="none" spc="0" normalizeH="0" baseline="0" noProof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425" y="2848610"/>
            <a:ext cx="11720195" cy="1383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zh-CN" altLang="en-US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ea"/>
                <a:sym typeface="+mn-ea"/>
              </a:rPr>
              <a:t>材料二：</a:t>
            </a:r>
            <a:r>
              <a:rPr kumimoji="0" lang="zh-CN" altLang="en-US" sz="2800" kern="1200" cap="none" spc="0" normalizeH="0" baseline="0" noProof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华文中宋" panose="02010600040101010101" charset="-122"/>
                <a:sym typeface="+mn-ea"/>
              </a:rPr>
              <a:t>无权享用公共牧场但仍在牧场内放牧的人，侵犯了全体村民的权益，判令他们从牧场牵走他们的牲畜，从此不得占用牧场，违者还要被罚款；某人不按规定的价格卖酒，也要被罚款。</a:t>
            </a:r>
            <a:endParaRPr kumimoji="0" lang="zh-CN" altLang="en-US" sz="2800" kern="1200" cap="none" spc="0" normalizeH="0" baseline="0" noProof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华文中宋" panose="0201060004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6560" y="4906645"/>
            <a:ext cx="11402060" cy="95313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1C981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kumimoji="0" lang="en-US" altLang="zh-CN" sz="2800" b="1" kern="1200" cap="none" spc="0" normalizeH="0" baseline="0" noProof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③  </a:t>
            </a:r>
            <a:r>
              <a:rPr kumimoji="0" lang="zh-CN" altLang="en-US" sz="2800" b="1" kern="1200" cap="none" spc="0" normalizeH="0" baseline="0" noProof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一定程度上维护佃户的利益，对领主的特权有一定的限制，佃户有权参加案件的审理</a:t>
            </a:r>
            <a:endParaRPr kumimoji="0" lang="zh-CN" altLang="en-US" sz="2800" b="1" kern="1200" cap="none" spc="0" normalizeH="0" baseline="0" noProof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900" y="65577"/>
            <a:ext cx="4365007" cy="646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5" b="1" dirty="0" smtClean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二、庄园法庭</a:t>
            </a:r>
            <a:endParaRPr lang="zh-CN" altLang="en-US" sz="3605" b="1" dirty="0" smtClean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17190" y="1417638"/>
            <a:ext cx="5767388" cy="521970"/>
          </a:xfrm>
          <a:prstGeom prst="rect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txBody>
          <a:bodyPr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1C981C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kumimoji="0" lang="en-US" altLang="zh-CN" sz="2800" b="1" kern="1200" cap="none" spc="0" normalizeH="0" baseline="0" noProof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①  </a:t>
            </a:r>
            <a:r>
              <a:rPr kumimoji="0" lang="zh-CN" altLang="en-US" sz="2800" b="1" kern="1200" cap="none" spc="0" normalizeH="0" baseline="0" noProof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维护领主的利益</a:t>
            </a:r>
            <a:endParaRPr kumimoji="0" lang="zh-CN" altLang="en-US" sz="2800" b="1" kern="1200" cap="none" spc="0" normalizeH="0" baseline="0" noProof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17190" y="3161983"/>
            <a:ext cx="6854825" cy="52197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>
            <a:spAutoFit/>
          </a:bodyPr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altLang="zh-CN" sz="2800" b="1" kern="1200" cap="none" spc="0" normalizeH="0" baseline="0" noProof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kumimoji="0" lang="zh-CN" altLang="en-US" sz="2800" b="1" kern="1200" cap="none" spc="0" normalizeH="0" baseline="0" noProof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②  维护庄园公共</a:t>
            </a:r>
            <a:r>
              <a:rPr kumimoji="0" lang="zh-CN" altLang="en-US" sz="2800" b="1" kern="1200" cap="none" spc="0" normalizeH="0" baseline="0" noProof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秩序</a:t>
            </a:r>
            <a:endParaRPr kumimoji="0" lang="zh-CN" altLang="en-US" sz="2800" b="1" kern="1200" cap="none" spc="0" normalizeH="0" baseline="0" noProof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3558" y="848744"/>
            <a:ext cx="3580130" cy="521970"/>
          </a:xfrm>
          <a:prstGeom prst="rect">
            <a:avLst/>
          </a:prstGeom>
        </p:spPr>
        <p:txBody>
          <a:bodyPr wrap="none" lIns="91441" tIns="45720" rIns="91441" bIns="45720">
            <a:spAutoFit/>
          </a:bodyPr>
          <a:p>
            <a:pPr algn="l"/>
            <a:r>
              <a:rPr lang="en-US" altLang="zh-CN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6</a:t>
            </a:r>
            <a:r>
              <a:rPr lang="zh-CN" altLang="en-US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、庄园法庭的</a:t>
            </a:r>
            <a:r>
              <a:rPr lang="zh-CN" altLang="en-US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作用：</a:t>
            </a:r>
            <a:endParaRPr lang="zh-CN" altLang="en-US" sz="2800" b="1" dirty="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0" grpId="0" bldLvl="0" animBg="1"/>
      <p:bldP spid="1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0420" y="1278255"/>
          <a:ext cx="10200005" cy="4838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125"/>
                <a:gridCol w="969645"/>
                <a:gridCol w="4088130"/>
                <a:gridCol w="4015105"/>
              </a:tblGrid>
              <a:tr h="554990"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西欧庄园中农民</a:t>
                      </a:r>
                      <a:endParaRPr lang="zh-CN" altLang="en-US" sz="2000" b="0" dirty="0" smtClean="0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中国古代社会农民</a:t>
                      </a:r>
                      <a:endParaRPr lang="zh-CN" altLang="en-US" sz="2000" b="0" dirty="0" smtClean="0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143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异</a:t>
                      </a:r>
                      <a:endParaRPr lang="zh-CN" altLang="en-US" sz="2000" b="0" dirty="0" smtClean="0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受剥削形式</a:t>
                      </a:r>
                      <a:r>
                        <a:rPr lang="zh-CN" altLang="en-US" sz="1800" b="0" dirty="0" smtClean="0">
                          <a:solidFill>
                            <a:srgbClr val="0000FF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（地租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sym typeface="+mn-ea"/>
                        </a:rPr>
                        <a:t>）</a:t>
                      </a:r>
                      <a:endParaRPr lang="zh-CN" altLang="en-US" sz="1800" b="1" dirty="0" smtClean="0">
                        <a:solidFill>
                          <a:srgbClr val="0000FF"/>
                        </a:solidFill>
                        <a:latin typeface="华文中宋" panose="02010600040101010101" charset="-122"/>
                        <a:ea typeface="华文中宋" panose="02010600040101010101" charset="-122"/>
                        <a:sym typeface="+mn-ea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379220">
                <a:tc vMerge="1"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权益</a:t>
                      </a:r>
                      <a:endParaRPr lang="zh-CN" altLang="en-US" sz="2000" b="0" dirty="0" smtClean="0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6224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同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（</a:t>
                      </a:r>
                      <a:r>
                        <a:rPr lang="zh-CN" altLang="en-US" sz="1600" b="0" dirty="0" smtClean="0">
                          <a:solidFill>
                            <a:srgbClr val="0000FF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经济生活与社会地位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）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140835" y="2165985"/>
            <a:ext cx="112458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劳役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74990" y="2199005"/>
            <a:ext cx="1941195" cy="6076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实物地租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84500" y="3110230"/>
            <a:ext cx="4243070" cy="1641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西欧农民的土地权利受到法庭的保护，与领主是契约关系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31660" y="3324860"/>
            <a:ext cx="4143375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几乎没有土地，对地主的依附性极强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72385" y="4757420"/>
            <a:ext cx="8447405" cy="1124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>
              <a:lnSpc>
                <a:spcPct val="120000"/>
              </a:lnSpc>
              <a:buNone/>
            </a:pPr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都是独立的小生产者，拥有自己的生产工具和财产；过着自给自足的生活；都受到封建主的剥削。</a:t>
            </a:r>
            <a:endParaRPr lang="zh-CN" altLang="en-US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26626" name="矩形 1"/>
          <p:cNvSpPr/>
          <p:nvPr/>
        </p:nvSpPr>
        <p:spPr>
          <a:xfrm>
            <a:off x="130175" y="0"/>
            <a:ext cx="11931650" cy="681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回顾所学，比较西欧庄园中的农民与中国古代社会农民的异同。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741930" y="725805"/>
            <a:ext cx="61347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中世纪庄园有什么特点？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8160" y="1846580"/>
            <a:ext cx="87001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sz="3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西欧庄园是一种基本上自给自足的自然经济单位。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西欧庄园制度的基础是农奴制度。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西欧庄园具有较强的独立性，有自己的庄园法庭。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5310" y="620688"/>
            <a:ext cx="5688632" cy="5219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思维拓展：西欧庄园与东汉田庄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33794" name="Picture 2" descr="https://timgsa.baidu.com/timg?image&amp;quality=80&amp;size=b9999_10000&amp;sec=1525528317118&amp;di=f2c89540579a1a8f792ef9cec68936f4&amp;imgtype=0&amp;src=http%3A%2F%2Fpic5.997788.com%2Fpic_search%2F00%2F20%2F33%2F42%2Fse20334249d.jpg"/>
          <p:cNvPicPr>
            <a:picLocks noChangeAspect="1" noChangeArrowheads="1"/>
          </p:cNvPicPr>
          <p:nvPr/>
        </p:nvPicPr>
        <p:blipFill>
          <a:blip r:embed="rId1" cstate="print"/>
          <a:srcRect t="10080"/>
          <a:stretch>
            <a:fillRect/>
          </a:stretch>
        </p:blipFill>
        <p:spPr bwMode="auto">
          <a:xfrm>
            <a:off x="1525270" y="1315085"/>
            <a:ext cx="3878580" cy="261556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492167" y="3346048"/>
            <a:ext cx="1944216" cy="5835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东汉田庄</a:t>
            </a:r>
            <a:endParaRPr lang="zh-CN" altLang="en-US" sz="3200" b="1" dirty="0"/>
          </a:p>
        </p:txBody>
      </p:sp>
      <p:sp>
        <p:nvSpPr>
          <p:cNvPr id="5" name="矩形 4"/>
          <p:cNvSpPr/>
          <p:nvPr/>
        </p:nvSpPr>
        <p:spPr>
          <a:xfrm>
            <a:off x="5404485" y="1315085"/>
            <a:ext cx="5011420" cy="361759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800" b="1" dirty="0" smtClean="0">
                <a:latin typeface="+mn-ea"/>
              </a:rPr>
              <a:t>    </a:t>
            </a:r>
            <a:r>
              <a:rPr lang="zh-CN" altLang="en-US" sz="2800" b="1" dirty="0" smtClean="0">
                <a:latin typeface="+mn-ea"/>
              </a:rPr>
              <a:t>“据族而居，宾客相附。 东汉地主田庄经济往往以宗族为核心，聚族而居，田庄主既是占有整个庄园的大地主，又是宗族长。宗族、宾客、徙附、部曲、奴婢，虽然在庄园里所处的地位不同，但都对庄园主有极强的依附关系，有严格的长幼尊卑之序。”</a:t>
            </a:r>
            <a:endParaRPr lang="en-US" altLang="zh-CN" sz="2800" b="1" dirty="0" smtClean="0">
              <a:latin typeface="+mn-ea"/>
            </a:endParaRPr>
          </a:p>
          <a:p>
            <a:pPr>
              <a:lnSpc>
                <a:spcPts val="2500"/>
              </a:lnSpc>
            </a:pPr>
            <a:r>
              <a:rPr lang="en-US" altLang="zh-CN" sz="2800" b="1" dirty="0" smtClean="0">
                <a:latin typeface="+mn-ea"/>
              </a:rPr>
              <a:t>       ——</a:t>
            </a:r>
            <a:r>
              <a:rPr lang="zh-CN" altLang="en-US" sz="2800" b="1" dirty="0" smtClean="0">
                <a:latin typeface="+mn-ea"/>
              </a:rPr>
              <a:t>朱绍侯</a:t>
            </a:r>
            <a:r>
              <a:rPr lang="en-US" altLang="zh-CN" sz="2800" b="1" dirty="0" smtClean="0">
                <a:latin typeface="+mn-ea"/>
              </a:rPr>
              <a:t>《</a:t>
            </a:r>
            <a:r>
              <a:rPr lang="zh-CN" altLang="en-US" sz="2800" b="1" dirty="0" smtClean="0">
                <a:latin typeface="+mn-ea"/>
              </a:rPr>
              <a:t>中国古代史</a:t>
            </a:r>
            <a:r>
              <a:rPr lang="en-US" altLang="zh-CN" sz="2800" b="1" dirty="0" smtClean="0">
                <a:latin typeface="+mn-ea"/>
              </a:rPr>
              <a:t>》</a:t>
            </a:r>
            <a:endParaRPr lang="en-US" altLang="zh-CN" sz="2800" b="1" dirty="0" smtClean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5270" y="5265420"/>
            <a:ext cx="8717280" cy="10528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800" b="1" dirty="0" smtClean="0">
                <a:latin typeface="+mn-ea"/>
              </a:rPr>
              <a:t>   </a:t>
            </a:r>
            <a:r>
              <a:rPr lang="zh-CN" altLang="en-US" sz="2000" b="1" dirty="0" smtClean="0">
                <a:latin typeface="+mn-ea"/>
              </a:rPr>
              <a:t>   </a:t>
            </a:r>
            <a:r>
              <a:rPr lang="zh-CN" altLang="en-US" sz="2800" b="1" dirty="0" smtClean="0">
                <a:latin typeface="+mn-ea"/>
              </a:rPr>
              <a:t>邱汉生先生认为：东汉“田庄是一个经济上完全自给自足的单位，从吃的、穿的、生产工具、武器，以至疾病医药所需，都不必外求。”</a:t>
            </a:r>
            <a:endParaRPr lang="zh-CN" altLang="en-US" sz="2800" b="1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3810" y="38120"/>
            <a:ext cx="41764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西欧庄园</a:t>
            </a:r>
            <a:endParaRPr lang="zh-CN" altLang="en-US" sz="28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87015"/>
            <a:ext cx="417646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西欧庄园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3512" y="836712"/>
            <a:ext cx="4968552" cy="52197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西欧庄园与东汉田庄之异同：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5520" y="1484784"/>
            <a:ext cx="1152128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共同点：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5520" y="3140968"/>
            <a:ext cx="1152128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不同点：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5600" y="2092786"/>
            <a:ext cx="468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、都是自给自足，园内产品齐全。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5600" y="2596842"/>
            <a:ext cx="590465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、劳动者都需要对领主无偿承担许多责任。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17090" y="3792220"/>
            <a:ext cx="82911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、西欧庄园领主与农奴一般没有血缘关系；东汉庄园大多聚族而居。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090" y="4622165"/>
            <a:ext cx="82911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、西欧庄园主在自己的庄园内有行政权、司法权、财政权；东汉庄园主没有这么大的权利。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7090" y="5603875"/>
            <a:ext cx="8427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、西欧庄园土地不能进行买卖；东汉田庄土地可以进行交易。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左大括号 33794"/>
          <p:cNvSpPr/>
          <p:nvPr/>
        </p:nvSpPr>
        <p:spPr>
          <a:xfrm>
            <a:off x="3224485" y="1916299"/>
            <a:ext cx="323851" cy="2535247"/>
          </a:xfrm>
          <a:prstGeom prst="leftBrace">
            <a:avLst>
              <a:gd name="adj1" fmla="val 192521"/>
              <a:gd name="adj2" fmla="val 50000"/>
            </a:avLst>
          </a:prstGeom>
          <a:noFill/>
          <a:ln w="38100">
            <a:noFill/>
          </a:ln>
        </p:spPr>
        <p:txBody>
          <a:bodyPr anchor="t"/>
          <a:p>
            <a:pPr>
              <a:buFont typeface="Arial" panose="020B0604020202020204" pitchFamily="34" charset="0"/>
            </a:pPr>
            <a:endParaRPr lang="zh-CN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文本框 5"/>
          <p:cNvSpPr txBox="1"/>
          <p:nvPr/>
        </p:nvSpPr>
        <p:spPr>
          <a:xfrm>
            <a:off x="3224802" y="914582"/>
            <a:ext cx="12369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性质：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78374" y="1670235"/>
            <a:ext cx="897890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领主</a:t>
            </a:r>
            <a:endParaRPr lang="zh-CN" altLang="en-US" sz="2800" b="1" strike="noStrike" noProof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3774" y="2922777"/>
            <a:ext cx="897890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佃户</a:t>
            </a:r>
            <a:endParaRPr lang="zh-CN" altLang="en-US" sz="2800" b="1" strike="noStrike" noProof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09643" y="2401123"/>
            <a:ext cx="955678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农民</a:t>
            </a:r>
            <a:endParaRPr lang="zh-CN" altLang="en-US" sz="2800" b="1" strike="noStrike" noProof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453025" y="2234117"/>
            <a:ext cx="195581" cy="645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2800" strike="noStrike" noProof="1"/>
          </a:p>
        </p:txBody>
      </p:sp>
      <p:sp>
        <p:nvSpPr>
          <p:cNvPr id="12" name="左大括号 11"/>
          <p:cNvSpPr/>
          <p:nvPr/>
        </p:nvSpPr>
        <p:spPr>
          <a:xfrm>
            <a:off x="6164863" y="2463988"/>
            <a:ext cx="145415" cy="122555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z="100" strike="noStrike" noProof="1"/>
          </a:p>
        </p:txBody>
      </p:sp>
      <p:sp>
        <p:nvSpPr>
          <p:cNvPr id="11" name="文本框 10"/>
          <p:cNvSpPr txBox="1"/>
          <p:nvPr/>
        </p:nvSpPr>
        <p:spPr>
          <a:xfrm>
            <a:off x="6309643" y="3168206"/>
            <a:ext cx="955678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农奴</a:t>
            </a:r>
            <a:endParaRPr lang="zh-CN" altLang="en-US" sz="2800" b="1" strike="noStrike" noProof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3" name="左大括号 12"/>
          <p:cNvSpPr/>
          <p:nvPr/>
        </p:nvSpPr>
        <p:spPr>
          <a:xfrm>
            <a:off x="2983501" y="1237163"/>
            <a:ext cx="241300" cy="400242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z="100" strike="noStrike" noProof="1"/>
          </a:p>
        </p:txBody>
      </p:sp>
      <p:sp>
        <p:nvSpPr>
          <p:cNvPr id="14" name="文本框 13"/>
          <p:cNvSpPr txBox="1"/>
          <p:nvPr/>
        </p:nvSpPr>
        <p:spPr>
          <a:xfrm>
            <a:off x="7104667" y="1671505"/>
            <a:ext cx="1970405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“自营地”</a:t>
            </a:r>
            <a:endParaRPr lang="zh-CN" altLang="en-US" sz="2800" b="1" strike="noStrike" noProof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72411" y="2761804"/>
            <a:ext cx="1628781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“份地</a:t>
            </a:r>
            <a:r>
              <a:rPr lang="en-US" altLang="zh-CN" sz="2800" b="1" strike="noStrike" noProof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”</a:t>
            </a:r>
            <a:endParaRPr lang="en-US" altLang="zh-CN" sz="2800" b="1" strike="noStrike" noProof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18445" name="文本框 15"/>
          <p:cNvSpPr txBox="1"/>
          <p:nvPr/>
        </p:nvSpPr>
        <p:spPr>
          <a:xfrm>
            <a:off x="4281446" y="914582"/>
            <a:ext cx="59080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独立的自给自足的经济和政治单位</a:t>
            </a:r>
            <a:endParaRPr lang="zh-CN" altLang="en-US" sz="28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7" name="直接连接符 16"/>
          <p:cNvCxnSpPr>
            <a:stCxn id="7" idx="3"/>
          </p:cNvCxnSpPr>
          <p:nvPr/>
        </p:nvCxnSpPr>
        <p:spPr>
          <a:xfrm>
            <a:off x="5975984" y="1931219"/>
            <a:ext cx="1031244" cy="1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右大括号 17"/>
          <p:cNvSpPr/>
          <p:nvPr/>
        </p:nvSpPr>
        <p:spPr>
          <a:xfrm>
            <a:off x="7362796" y="2535427"/>
            <a:ext cx="431802" cy="108109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z="100" strike="noStrike" noProof="1"/>
          </a:p>
        </p:txBody>
      </p:sp>
      <p:sp>
        <p:nvSpPr>
          <p:cNvPr id="18448" name="文本框 18"/>
          <p:cNvSpPr txBox="1"/>
          <p:nvPr/>
        </p:nvSpPr>
        <p:spPr>
          <a:xfrm>
            <a:off x="3311480" y="2154425"/>
            <a:ext cx="2336809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剥削与被剥削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统治与被统治</a:t>
            </a:r>
            <a:endParaRPr lang="zh-CN" altLang="en-US" sz="24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9" name="文本框 19"/>
          <p:cNvSpPr txBox="1"/>
          <p:nvPr/>
        </p:nvSpPr>
        <p:spPr>
          <a:xfrm>
            <a:off x="2018297" y="1660393"/>
            <a:ext cx="965204" cy="30460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西欧庄园</a:t>
            </a:r>
            <a:endParaRPr lang="zh-CN" altLang="en-US" sz="4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83158" y="110669"/>
            <a:ext cx="2254259" cy="64516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ysDot"/>
          </a:ln>
        </p:spPr>
        <p:txBody>
          <a:bodyPr wrap="square" rtlCol="0" anchor="t">
            <a:spAutoFit/>
          </a:bodyPr>
          <a:p>
            <a:r>
              <a:rPr lang="zh-CN" altLang="en-US" sz="3600" b="1" kern="10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本课小结</a:t>
            </a:r>
            <a:endParaRPr lang="zh-CN" altLang="en-US" sz="3600" b="1" kern="10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9458" name="文本框 3"/>
          <p:cNvSpPr txBox="1"/>
          <p:nvPr/>
        </p:nvSpPr>
        <p:spPr>
          <a:xfrm>
            <a:off x="3224485" y="3937194"/>
            <a:ext cx="765178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庄园法庭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3989979" y="4025459"/>
            <a:ext cx="258446" cy="19729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z="100" strike="noStrike" noProof="1"/>
          </a:p>
        </p:txBody>
      </p:sp>
      <p:sp>
        <p:nvSpPr>
          <p:cNvPr id="3" name="文本框 2"/>
          <p:cNvSpPr txBox="1"/>
          <p:nvPr/>
        </p:nvSpPr>
        <p:spPr>
          <a:xfrm>
            <a:off x="4230011" y="3760663"/>
            <a:ext cx="1934852" cy="1986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主持者：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惩罚手段：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审判依据：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作用：</a:t>
            </a:r>
            <a:endParaRPr lang="zh-CN" altLang="en-US" sz="2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48606" y="3760670"/>
            <a:ext cx="2685415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28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领主或他的管家</a:t>
            </a:r>
            <a:endParaRPr lang="zh-CN" altLang="en-US" sz="28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01667" y="4141682"/>
            <a:ext cx="161290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28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处以罚金</a:t>
            </a:r>
            <a:endParaRPr lang="zh-CN" altLang="en-US" sz="28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01667" y="4562066"/>
            <a:ext cx="2327910" cy="5651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28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习惯法或村法</a:t>
            </a:r>
            <a:endParaRPr lang="zh-CN" altLang="en-US" sz="28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9459" name="文本框 4"/>
          <p:cNvSpPr txBox="1"/>
          <p:nvPr/>
        </p:nvSpPr>
        <p:spPr>
          <a:xfrm>
            <a:off x="5324833" y="5126902"/>
            <a:ext cx="5854395" cy="15125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10000"/>
              </a:lnSpc>
            </a:pPr>
            <a:r>
              <a:rPr lang="zh-CN" altLang="en-US"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既维护了领主的利益，也在一定程度上限制了领主的特权。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庄园法庭起着维护庄园公共秩序的作用。</a:t>
            </a:r>
            <a:endParaRPr lang="zh-CN" altLang="en-US" sz="2800" b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5" grpId="0"/>
      <p:bldP spid="18448" grpId="0"/>
      <p:bldP spid="194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5520" y="87015"/>
            <a:ext cx="417646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第三单元 封建时代的欧洲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69570" y="3933190"/>
            <a:ext cx="11505565" cy="2701925"/>
            <a:chOff x="0" y="3933056"/>
            <a:chExt cx="9180512" cy="1728192"/>
          </a:xfrm>
        </p:grpSpPr>
        <p:sp>
          <p:nvSpPr>
            <p:cNvPr id="11" name="矩形 10"/>
            <p:cNvSpPr/>
            <p:nvPr/>
          </p:nvSpPr>
          <p:spPr>
            <a:xfrm>
              <a:off x="0" y="3933056"/>
              <a:ext cx="9144000" cy="72008"/>
            </a:xfrm>
            <a:prstGeom prst="rect">
              <a:avLst/>
            </a:prstGeom>
            <a:gradFill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362" name="Picture 2" descr="https://timgsa.baidu.com/timg?image&amp;quality=80&amp;size=b9999_10000&amp;sec=1525443849938&amp;di=2100caba4f79ba7cad0f6226a1cec97c&amp;imgtype=0&amp;src=http%3A%2F%2Fimgsrc.baidu.com%2Fimgad%2Fpic%2Fitem%2Faa64034f78f0f736ebedd0060055b319ebc413a1.jpg"/>
            <p:cNvPicPr>
              <a:picLocks noChangeAspect="1" noChangeArrowheads="1"/>
            </p:cNvPicPr>
            <p:nvPr/>
          </p:nvPicPr>
          <p:blipFill>
            <a:blip r:embed="rId1" cstate="print"/>
            <a:srcRect b="5628"/>
            <a:stretch>
              <a:fillRect/>
            </a:stretch>
          </p:blipFill>
          <p:spPr bwMode="auto">
            <a:xfrm>
              <a:off x="1944216" y="4005064"/>
              <a:ext cx="2339752" cy="1606455"/>
            </a:xfrm>
            <a:prstGeom prst="rect">
              <a:avLst/>
            </a:prstGeom>
            <a:noFill/>
          </p:spPr>
        </p:pic>
        <p:pic>
          <p:nvPicPr>
            <p:cNvPr id="15364" name="Picture 4" descr="https://timgsa.baidu.com/timg?image&amp;quality=80&amp;size=b9999_10000&amp;sec=1525443174732&amp;di=6c8fb577fc179288a619ec092f5675cc&amp;imgtype=0&amp;src=http%3A%2F%2Fimgsrc.baidu.com%2Fimgad%2Fpic%2Fitem%2F730e0cf3d7ca7bcb47ae19dab4096b63f724a86a.jpg"/>
            <p:cNvPicPr>
              <a:picLocks noChangeAspect="1" noChangeArrowheads="1"/>
            </p:cNvPicPr>
            <p:nvPr/>
          </p:nvPicPr>
          <p:blipFill>
            <a:blip r:embed="rId2" cstate="print"/>
            <a:srcRect b="7208"/>
            <a:stretch>
              <a:fillRect/>
            </a:stretch>
          </p:blipFill>
          <p:spPr bwMode="auto">
            <a:xfrm>
              <a:off x="4254398" y="4005064"/>
              <a:ext cx="2549850" cy="1584176"/>
            </a:xfrm>
            <a:prstGeom prst="rect">
              <a:avLst/>
            </a:prstGeom>
            <a:noFill/>
          </p:spPr>
        </p:pic>
        <p:pic>
          <p:nvPicPr>
            <p:cNvPr id="15366" name="Picture 6" descr="https://timgsa.baidu.com/timg?image&amp;quality=80&amp;size=b9999_10000&amp;sec=1525443925662&amp;di=88dddedae48033d5efef077ebf804565&amp;imgtype=0&amp;src=http%3A%2F%2Fimgsrc.baidu.com%2Fimgad%2Fpic%2Fitem%2F267f9e2f0708283837820e08b299a9014c08f11b.jpg"/>
            <p:cNvPicPr>
              <a:picLocks noChangeAspect="1" noChangeArrowheads="1"/>
            </p:cNvPicPr>
            <p:nvPr/>
          </p:nvPicPr>
          <p:blipFill>
            <a:blip r:embed="rId3" cstate="print"/>
            <a:srcRect l="9742" b="6988"/>
            <a:stretch>
              <a:fillRect/>
            </a:stretch>
          </p:blipFill>
          <p:spPr bwMode="auto">
            <a:xfrm>
              <a:off x="6804248" y="4005064"/>
              <a:ext cx="2339752" cy="1603506"/>
            </a:xfrm>
            <a:prstGeom prst="rect">
              <a:avLst/>
            </a:prstGeom>
            <a:noFill/>
          </p:spPr>
        </p:pic>
        <p:pic>
          <p:nvPicPr>
            <p:cNvPr id="15368" name="Picture 8" descr="https://timgsa.baidu.com/timg?image&amp;quality=80&amp;size=b9999_10000&amp;sec=1525443977807&amp;di=d7c98ada25938e48c65fd1c7e6284a25&amp;imgtype=0&amp;src=http%3A%2F%2Fimgsrc.baidu.com%2Fimgad%2Fpic%2Fitem%2F4610b912c8fcc3ceac0ead269845d688d53f20dc.jpg"/>
            <p:cNvPicPr>
              <a:picLocks noChangeAspect="1" noChangeArrowheads="1"/>
            </p:cNvPicPr>
            <p:nvPr/>
          </p:nvPicPr>
          <p:blipFill>
            <a:blip r:embed="rId4" cstate="print"/>
            <a:srcRect l="23631" b="7023"/>
            <a:stretch>
              <a:fillRect/>
            </a:stretch>
          </p:blipFill>
          <p:spPr bwMode="auto">
            <a:xfrm>
              <a:off x="0" y="4005064"/>
              <a:ext cx="1979712" cy="1607601"/>
            </a:xfrm>
            <a:prstGeom prst="rect">
              <a:avLst/>
            </a:prstGeom>
            <a:noFill/>
          </p:spPr>
        </p:pic>
        <p:sp>
          <p:nvSpPr>
            <p:cNvPr id="12" name="矩形 11"/>
            <p:cNvSpPr/>
            <p:nvPr/>
          </p:nvSpPr>
          <p:spPr>
            <a:xfrm>
              <a:off x="0" y="5589240"/>
              <a:ext cx="9180512" cy="72008"/>
            </a:xfrm>
            <a:prstGeom prst="rect">
              <a:avLst/>
            </a:prstGeom>
            <a:gradFill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2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005064"/>
              <a:ext cx="9144000" cy="158417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007768" y="1700808"/>
            <a:ext cx="39604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4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课 </a:t>
            </a:r>
            <a:endParaRPr lang="en-US" altLang="zh-CN" sz="4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/>
            <a:r>
              <a:rPr lang="zh-CN" altLang="en-US" sz="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西欧庄园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9545" y="103505"/>
            <a:ext cx="4968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一、庄园的领主和佃户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785" y="1105535"/>
            <a:ext cx="4322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</a:t>
            </a:r>
            <a:r>
              <a:rPr lang="zh-CN" altLang="en-US" sz="28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、庄园产生的制度基础</a:t>
            </a:r>
            <a:r>
              <a:rPr lang="en-US" altLang="zh-CN" sz="28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 sz="28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：</a:t>
            </a:r>
            <a:endParaRPr lang="zh-CN" altLang="en-US" sz="2800" b="1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13680" y="1062355"/>
            <a:ext cx="60153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8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世纪，法兰克王国进行采邑制改革。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采邑制度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是庄园出现的基础。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65175" y="1029970"/>
            <a:ext cx="6779260" cy="1670050"/>
            <a:chOff x="1205" y="1622"/>
            <a:chExt cx="10676" cy="2630"/>
          </a:xfrm>
        </p:grpSpPr>
        <p:sp>
          <p:nvSpPr>
            <p:cNvPr id="6" name="椭圆 5"/>
            <p:cNvSpPr/>
            <p:nvPr/>
          </p:nvSpPr>
          <p:spPr>
            <a:xfrm>
              <a:off x="1205" y="1622"/>
              <a:ext cx="1731" cy="106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CF059"/>
                  </a:solidFill>
                </a14:hiddenFill>
              </a:ext>
            </a:extLst>
          </p:spPr>
          <p:txBody>
            <a:bodyPr vert="horz" wrap="square" lIns="91440" tIns="45720" rIns="91440" bIns="45720" anchor="t">
              <a:spAutoFit/>
            </a:bodyPr>
            <a:p>
              <a:pPr lvl="0" indent="-685800" algn="ctr" eaLnBrk="1" latinLnBrk="1" hangingPunct="1">
                <a:buFontTx/>
                <a:buNone/>
              </a:pPr>
              <a:endPara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endParaRPr>
            </a:p>
          </p:txBody>
        </p:sp>
        <p:sp>
          <p:nvSpPr>
            <p:cNvPr id="7" name="云形 6"/>
            <p:cNvSpPr/>
            <p:nvPr/>
          </p:nvSpPr>
          <p:spPr>
            <a:xfrm>
              <a:off x="2138" y="2980"/>
              <a:ext cx="8758" cy="1273"/>
            </a:xfrm>
            <a:prstGeom prst="cloud">
              <a:avLst/>
            </a:prstGeom>
            <a:solidFill>
              <a:srgbClr val="FCF059"/>
            </a:solidFill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p>
              <a:pPr lvl="0" indent="-685800" algn="ctr" eaLnBrk="1" latinLnBrk="1" hangingPunct="1">
                <a:buFontTx/>
                <a:buNone/>
              </a:pPr>
              <a:endPara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45" y="3247"/>
              <a:ext cx="933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西欧中世纪乡村的典型组织形式</a:t>
              </a:r>
              <a:endParaRPr lang="zh-CN" altLang="en-US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08940" y="2894965"/>
            <a:ext cx="4279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zh-CN" altLang="en-US" sz="28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、庄园的出现和发展：</a:t>
            </a:r>
            <a:endParaRPr lang="zh-CN" altLang="en-US" sz="2800" b="1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67655" y="2851785"/>
            <a:ext cx="6824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9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世纪出现，约</a:t>
            </a:r>
            <a:r>
              <a:rPr lang="en-US" altLang="zh-CN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11</a:t>
            </a: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世纪，庄园遍布欧洲各地。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9545" y="3373755"/>
            <a:ext cx="11756390" cy="3483610"/>
            <a:chOff x="267" y="5313"/>
            <a:chExt cx="18514" cy="5486"/>
          </a:xfrm>
        </p:grpSpPr>
        <p:pic>
          <p:nvPicPr>
            <p:cNvPr id="29" name="图片 28" descr="3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67" y="5313"/>
              <a:ext cx="9698" cy="54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338" name="TextBox 24"/>
            <p:cNvSpPr txBox="1"/>
            <p:nvPr/>
          </p:nvSpPr>
          <p:spPr>
            <a:xfrm>
              <a:off x="12371" y="6447"/>
              <a:ext cx="6411" cy="2836"/>
            </a:xfrm>
            <a:prstGeom prst="rect">
              <a:avLst/>
            </a:prstGeom>
            <a:solidFill>
              <a:srgbClr val="FFFF00"/>
            </a:solidFill>
            <a:ln w="9525">
              <a:noFill/>
            </a:ln>
          </p:spPr>
          <p:txBody>
            <a:bodyPr wrap="square" lIns="78145" tIns="39072" rIns="78145" bIns="39072">
              <a:spAutoFit/>
            </a:bodyPr>
            <a:lstStyle>
              <a:lvl1pPr marL="171450" indent="-171450" algn="l" defTabSz="685800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91440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拥有耕地</a:t>
              </a:r>
              <a:r>
                <a:rPr lang="en-US" altLang="zh-CN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415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公顷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以上的为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大庄园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lang="en-US" altLang="zh-CN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207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公顷－</a:t>
              </a:r>
              <a:r>
                <a:rPr lang="en-US" altLang="zh-CN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415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公顷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的为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中等庄园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，</a:t>
              </a:r>
              <a:r>
                <a:rPr lang="en-US" altLang="zh-CN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207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公顷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以下为</a:t>
              </a:r>
              <a:r>
                <a:rPr lang="zh-CN" altLang="en-US" sz="28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小庄园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  <a:cs typeface="楷体" panose="02010609060101010101" pitchFamily="49" charset="-122"/>
                </a:rPr>
                <a:t>。</a:t>
              </a:r>
              <a:endPara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文本框 3"/>
          <p:cNvSpPr txBox="1"/>
          <p:nvPr/>
        </p:nvSpPr>
        <p:spPr>
          <a:xfrm>
            <a:off x="366715" y="1034251"/>
            <a:ext cx="83518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3.</a:t>
            </a:r>
            <a:r>
              <a:rPr lang="zh-CN" altLang="en-US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庄园的人员构成：</a:t>
            </a:r>
            <a:endParaRPr lang="zh-CN" altLang="en-US" sz="28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buFont typeface="Arial" panose="020B0604020202020204" pitchFamily="34" charset="0"/>
            </a:pPr>
            <a:endParaRPr lang="zh-CN" altLang="en-US" sz="28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4257" y="1834666"/>
            <a:ext cx="897890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领主</a:t>
            </a:r>
            <a:endParaRPr lang="zh-CN" altLang="en-US" sz="2800" b="1" strike="noStrike" noProof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5042" y="3234238"/>
            <a:ext cx="897890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佃户</a:t>
            </a:r>
            <a:endParaRPr lang="zh-CN" altLang="en-US" sz="2800" b="1" strike="noStrike" noProof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56701" y="2601601"/>
            <a:ext cx="2246513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农民  </a:t>
            </a:r>
            <a:r>
              <a:rPr lang="zh-CN" altLang="en-US" sz="2800" b="1" strike="noStrike" noProof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自由</a:t>
            </a:r>
            <a:endParaRPr lang="zh-CN" altLang="en-US" sz="2800" b="1" strike="noStrike" noProof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56697" y="4014416"/>
            <a:ext cx="3006568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base"/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农奴  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宋体" panose="02010600030101010101" pitchFamily="2" charset="-122"/>
              </a:rPr>
              <a:t>缺少自由</a:t>
            </a:r>
            <a:endParaRPr lang="zh-CN" altLang="en-US" sz="2800" b="1" strike="noStrike" noProof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2177" y="1834672"/>
            <a:ext cx="25952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领地的封建主</a:t>
            </a:r>
            <a:endParaRPr lang="zh-CN" altLang="en-US" sz="28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2285373" y="2774819"/>
            <a:ext cx="144463" cy="143986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/>
            <a:endParaRPr lang="zh-CN" altLang="en-US" sz="100" strike="noStrike" noProof="1"/>
          </a:p>
        </p:txBody>
      </p:sp>
      <p:sp>
        <p:nvSpPr>
          <p:cNvPr id="9" name="文本框 8"/>
          <p:cNvSpPr txBox="1"/>
          <p:nvPr/>
        </p:nvSpPr>
        <p:spPr>
          <a:xfrm>
            <a:off x="169545" y="103505"/>
            <a:ext cx="4968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一、庄园的领主和佃户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16120" y="1834515"/>
            <a:ext cx="3689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（各级封臣和教会等）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4842510"/>
            <a:ext cx="9730740" cy="1980565"/>
            <a:chOff x="0" y="7626"/>
            <a:chExt cx="15324" cy="3119"/>
          </a:xfrm>
        </p:grpSpPr>
        <p:sp>
          <p:nvSpPr>
            <p:cNvPr id="29" name="矩形 28"/>
            <p:cNvSpPr/>
            <p:nvPr/>
          </p:nvSpPr>
          <p:spPr>
            <a:xfrm>
              <a:off x="0" y="8376"/>
              <a:ext cx="13606" cy="8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21916" tIns="60957" rIns="121916" bIns="60957">
              <a:spAutoFit/>
            </a:bodyPr>
            <a:p>
              <a:pPr>
                <a:buFontTx/>
                <a:buNone/>
                <a:defRPr/>
              </a:pPr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自由农民拥有</a:t>
              </a:r>
              <a:r>
                <a:rPr lang="zh-CN" altLang="en-US" sz="28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自己的生产工具和财产，有份地保有权。</a:t>
              </a:r>
              <a:endPara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" name="文本框 37897"/>
            <p:cNvSpPr txBox="1"/>
            <p:nvPr/>
          </p:nvSpPr>
          <p:spPr>
            <a:xfrm>
              <a:off x="0" y="9244"/>
              <a:ext cx="15324" cy="1501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BE5D6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marL="171450" indent="-171450" algn="l" defTabSz="685800" rtl="0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91440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8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农奴缺乏人身自由，归领主所有，不得随意离开庄园，而且身份世袭。</a:t>
              </a:r>
              <a:endPara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5" y="7626"/>
              <a:ext cx="415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rgbClr val="C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农民和农奴的区别：</a:t>
              </a:r>
              <a:endParaRPr lang="zh-CN" altLang="en-US" sz="20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56930" y="748030"/>
            <a:ext cx="3735070" cy="5121910"/>
            <a:chOff x="13318" y="1178"/>
            <a:chExt cx="5882" cy="8066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 cstate="print">
              <a:biLevel thresh="50000"/>
            </a:blip>
            <a:srcRect/>
            <a:stretch>
              <a:fillRect/>
            </a:stretch>
          </p:blipFill>
          <p:spPr>
            <a:xfrm rot="16200000">
              <a:off x="12660" y="1836"/>
              <a:ext cx="7198" cy="58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文本框 17"/>
            <p:cNvSpPr txBox="1"/>
            <p:nvPr/>
          </p:nvSpPr>
          <p:spPr>
            <a:xfrm>
              <a:off x="14701" y="8616"/>
              <a:ext cx="361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劳动</a:t>
              </a:r>
              <a:r>
                <a:rPr lang="zh-CN" altLang="en-US" sz="2000" b="1">
                  <a:latin typeface="楷体" panose="02010609060101010101" pitchFamily="49" charset="-122"/>
                  <a:ea typeface="楷体" panose="02010609060101010101" pitchFamily="49" charset="-122"/>
                </a:rPr>
                <a:t>中的农奴</a:t>
              </a:r>
              <a:endParaRPr lang="zh-CN" altLang="en-US" sz="2000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11" grpId="0"/>
      <p:bldP spid="12" grpId="0" bldLvl="0" animBg="1"/>
      <p:bldP spid="4" grpId="0" bldLvl="0" animBg="1"/>
      <p:bldP spid="7" grpId="0" bldLvl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文本框 1"/>
          <p:cNvSpPr txBox="1"/>
          <p:nvPr/>
        </p:nvSpPr>
        <p:spPr>
          <a:xfrm>
            <a:off x="328609" y="1083442"/>
            <a:ext cx="304482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4.</a:t>
            </a:r>
            <a:r>
              <a:rPr lang="zh-CN" altLang="en-US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庄园土地的构成</a:t>
            </a:r>
            <a:endParaRPr lang="zh-CN" altLang="en-US" sz="28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73400" y="2356619"/>
            <a:ext cx="1970405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sz="2800" b="1" strike="noStrike" noProof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自营地</a:t>
            </a:r>
            <a:r>
              <a:rPr lang="zh-CN" altLang="en-US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</a:t>
            </a:r>
            <a:endParaRPr lang="zh-CN" altLang="en-US" sz="2800" b="1" strike="noStrike" noProof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04504" y="2356300"/>
            <a:ext cx="1198818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领主</a:t>
            </a:r>
            <a:endParaRPr lang="zh-CN" altLang="en-US" sz="2800" b="1" strike="noStrike" noProof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14998" y="4267963"/>
            <a:ext cx="1612900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sz="2800" b="1" strike="noStrike" noProof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份地</a:t>
            </a:r>
            <a:r>
              <a:rPr lang="en-US" altLang="zh-CN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</a:t>
            </a:r>
            <a:endParaRPr lang="en-US" altLang="zh-CN" sz="2800" b="1" strike="noStrike" noProof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4997" y="4137795"/>
            <a:ext cx="897890" cy="5219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fontAlgn="base"/>
            <a:r>
              <a:rPr lang="zh-CN" altLang="en-US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佃户</a:t>
            </a:r>
            <a:endParaRPr lang="zh-CN" altLang="en-US" sz="2800" b="1" strike="noStrike" noProof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8469" y="5415812"/>
            <a:ext cx="10635061" cy="1124585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anchor="t">
            <a:spAutoFit/>
          </a:bodyPr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庄园的周围大多是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林地、荒地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等，被称为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“共用地”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，全体佃户都可以放牧，共同使用。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731645" y="2856230"/>
            <a:ext cx="1564005" cy="1727200"/>
            <a:chOff x="2727" y="4498"/>
            <a:chExt cx="2463" cy="2720"/>
          </a:xfrm>
        </p:grpSpPr>
        <p:sp>
          <p:nvSpPr>
            <p:cNvPr id="3" name="文本框 2"/>
            <p:cNvSpPr txBox="1"/>
            <p:nvPr/>
          </p:nvSpPr>
          <p:spPr>
            <a:xfrm>
              <a:off x="2727" y="5380"/>
              <a:ext cx="1414" cy="822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 anchor="t">
              <a:spAutoFit/>
            </a:bodyPr>
            <a:p>
              <a:pPr fontAlgn="base"/>
              <a:r>
                <a:rPr lang="zh-CN" altLang="en-US" sz="2800" b="1" strike="noStrike" noProof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耕地</a:t>
              </a:r>
              <a:endParaRPr lang="zh-CN" altLang="en-US" sz="2800" b="1" strike="noStrike" noProof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endParaRPr>
            </a:p>
          </p:txBody>
        </p:sp>
        <p:sp>
          <p:nvSpPr>
            <p:cNvPr id="12" name="左大括号 11"/>
            <p:cNvSpPr/>
            <p:nvPr/>
          </p:nvSpPr>
          <p:spPr>
            <a:xfrm>
              <a:off x="4962" y="4498"/>
              <a:ext cx="228" cy="2720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 fontAlgn="base"/>
              <a:endParaRPr lang="zh-CN" altLang="en-US" sz="100" strike="noStrike" noProof="1"/>
            </a:p>
          </p:txBody>
        </p:sp>
      </p:grpSp>
      <p:sp>
        <p:nvSpPr>
          <p:cNvPr id="10" name="右箭头 9"/>
          <p:cNvSpPr/>
          <p:nvPr/>
        </p:nvSpPr>
        <p:spPr>
          <a:xfrm>
            <a:off x="5797198" y="4490863"/>
            <a:ext cx="2474604" cy="76200"/>
          </a:xfrm>
          <a:prstGeom prst="rightArrow">
            <a:avLst>
              <a:gd name="adj1" fmla="val 4978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z="100" strike="noStrike" noProof="1"/>
          </a:p>
        </p:txBody>
      </p:sp>
      <p:sp>
        <p:nvSpPr>
          <p:cNvPr id="11" name="文本框 10"/>
          <p:cNvSpPr txBox="1"/>
          <p:nvPr/>
        </p:nvSpPr>
        <p:spPr>
          <a:xfrm>
            <a:off x="5608028" y="3999835"/>
            <a:ext cx="27887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获得土地的条件</a:t>
            </a:r>
            <a:endParaRPr lang="zh-CN" altLang="en-US" sz="28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6302582" y="3152274"/>
            <a:ext cx="1530356" cy="97091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 rot="2040000">
            <a:off x="6373714" y="3392310"/>
            <a:ext cx="2220921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义务耕种</a:t>
            </a:r>
            <a:endParaRPr lang="zh-CN" altLang="en-US" sz="28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902993" y="3199595"/>
            <a:ext cx="15081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征收捐税</a:t>
            </a:r>
            <a:endParaRPr lang="zh-CN" altLang="en-US" sz="28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28060" y="2066747"/>
            <a:ext cx="161290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宋体" panose="02010600030101010101" pitchFamily="2" charset="-122"/>
              </a:rPr>
              <a:t>直接经营</a:t>
            </a:r>
            <a:endParaRPr lang="zh-CN" altLang="en-US" sz="28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sym typeface="宋体" panose="02010600030101010101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6055026" y="2714449"/>
            <a:ext cx="1778006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8903432" y="3063082"/>
            <a:ext cx="1588" cy="93662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955282" y="4827832"/>
            <a:ext cx="6457614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（自由农民的土地权利受法庭保护）</a:t>
            </a:r>
            <a:endParaRPr lang="zh-CN" altLang="en-US" sz="2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34" y="73804"/>
            <a:ext cx="477393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一、庄园的领主与佃户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"/>
          <a:srcRect l="18472" t="9791" r="22934" b="10000"/>
          <a:stretch>
            <a:fillRect/>
          </a:stretch>
        </p:blipFill>
        <p:spPr bwMode="auto">
          <a:xfrm>
            <a:off x="5722620" y="835025"/>
            <a:ext cx="6469380" cy="602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  <p:bldP spid="5" grpId="0" bldLvl="0" animBg="1"/>
      <p:bldP spid="10" grpId="0" bldLvl="0" animBg="1"/>
      <p:bldP spid="8" grpId="0" bldLvl="0" animBg="1"/>
      <p:bldP spid="11" grpId="0"/>
      <p:bldP spid="14" grpId="0"/>
      <p:bldP spid="17" grpId="0"/>
      <p:bldP spid="16" grpId="0"/>
      <p:bldP spid="20" grpId="0"/>
      <p:bldP spid="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文本框 5"/>
          <p:cNvSpPr txBox="1"/>
          <p:nvPr/>
        </p:nvSpPr>
        <p:spPr>
          <a:xfrm>
            <a:off x="396240" y="4382770"/>
            <a:ext cx="11258550" cy="52197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>
            <a:sp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阅读材料并结合</a:t>
            </a:r>
            <a:r>
              <a:rPr lang="en-US" altLang="zh-CN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P39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相关史</a:t>
            </a:r>
            <a:r>
              <a:rPr lang="zh-CN" altLang="en-US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事，分析领主与佃户之间是一种什么关系？</a:t>
            </a:r>
            <a:endParaRPr lang="zh-CN" altLang="en-US" sz="28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18436" name="文本框 11"/>
          <p:cNvSpPr txBox="1"/>
          <p:nvPr/>
        </p:nvSpPr>
        <p:spPr>
          <a:xfrm>
            <a:off x="306705" y="1033145"/>
            <a:ext cx="1157922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材料</a:t>
            </a:r>
            <a:r>
              <a:rPr lang="en-US" altLang="zh-CN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</a:t>
            </a:r>
            <a:r>
              <a:rPr lang="zh-CN" altLang="en-US" sz="2800" b="1" dirty="0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：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佃户除了每周三天为庄园主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耕种土地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，还有做不完的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劳役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，交不完的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磨坊费、酿酒费…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”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等各种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费用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</p:txBody>
      </p:sp>
      <p:sp>
        <p:nvSpPr>
          <p:cNvPr id="20" name="文本框 1"/>
          <p:cNvSpPr txBox="1"/>
          <p:nvPr/>
        </p:nvSpPr>
        <p:spPr>
          <a:xfrm>
            <a:off x="266065" y="2137410"/>
            <a:ext cx="11692255" cy="22453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材料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7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世纪法兰克王国的“农民请求委身文件”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在我活着的时期，我将在合乎我一个自由人身份的情形下，为您服务，维护您的荣誉。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……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您我之间，如一方欲解除此种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契约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，必须付与对方若干先令作为赔偿；此种谅解，永久不得破坏。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                         ——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《外国法制史资料选编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》(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上册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9" name="文本框 5"/>
          <p:cNvSpPr txBox="1"/>
          <p:nvPr/>
        </p:nvSpPr>
        <p:spPr>
          <a:xfrm>
            <a:off x="2415540" y="5223510"/>
            <a:ext cx="9542780" cy="1383665"/>
          </a:xfrm>
          <a:prstGeom prst="rect">
            <a:avLst/>
          </a:prstGeom>
          <a:solidFill>
            <a:srgbClr val="D2F7FE"/>
          </a:solidFill>
          <a:ln w="57150" cap="flat" cmpd="sng">
            <a:solidFill>
              <a:srgbClr val="99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91440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领主与佃户之间是统治与被统治、剥削与被剥削的关系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。佃户有义务为领主劳动，领主也不能随意没收佃户的土地，它们之间具有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一定的契约关系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34" y="73804"/>
            <a:ext cx="477393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一、庄园的领主与佃户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9217" name="文本框 1"/>
          <p:cNvSpPr txBox="1"/>
          <p:nvPr/>
        </p:nvSpPr>
        <p:spPr>
          <a:xfrm>
            <a:off x="0" y="5223510"/>
            <a:ext cx="2029460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</a:t>
            </a:r>
            <a:r>
              <a:rPr lang="zh-CN" altLang="en-US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、领主与佃户的</a:t>
            </a:r>
            <a:r>
              <a:rPr lang="zh-CN" altLang="en-US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关系：</a:t>
            </a:r>
            <a:endParaRPr lang="zh-CN" altLang="en-US" sz="28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10"/>
          <p:cNvGrpSpPr/>
          <p:nvPr/>
        </p:nvGrpSpPr>
        <p:grpSpPr bwMode="auto">
          <a:xfrm rot="10800000">
            <a:off x="9804400" y="120968"/>
            <a:ext cx="700088" cy="700087"/>
            <a:chOff x="7956375" y="195486"/>
            <a:chExt cx="700037" cy="700037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956375" y="195486"/>
              <a:ext cx="0" cy="700037"/>
            </a:xfrm>
            <a:prstGeom prst="line">
              <a:avLst/>
            </a:prstGeom>
            <a:ln w="25400">
              <a:solidFill>
                <a:srgbClr val="7A7A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rot="16200000">
              <a:off x="8306394" y="545504"/>
              <a:ext cx="0" cy="700037"/>
            </a:xfrm>
            <a:prstGeom prst="line">
              <a:avLst/>
            </a:prstGeom>
            <a:ln w="25400">
              <a:solidFill>
                <a:srgbClr val="7A7A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5" descr="C:\Users\Administrator\Desktop\28650436_41327800_small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99945"/>
            <a:ext cx="5908040" cy="4757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7" name="文本框 1"/>
          <p:cNvSpPr txBox="1"/>
          <p:nvPr/>
        </p:nvSpPr>
        <p:spPr>
          <a:xfrm>
            <a:off x="80324" y="821187"/>
            <a:ext cx="268732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6.</a:t>
            </a:r>
            <a:r>
              <a:rPr lang="zh-CN" altLang="en-US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庄园的</a:t>
            </a:r>
            <a:r>
              <a:rPr lang="zh-CN" altLang="en-US" sz="2800" b="1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特点：</a:t>
            </a:r>
            <a:endParaRPr lang="zh-CN" altLang="en-US" sz="2800" b="1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34" y="73804"/>
            <a:ext cx="4773930" cy="64516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一、庄园的领主与佃户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0500" y="2684145"/>
            <a:ext cx="5717540" cy="2751455"/>
            <a:chOff x="1027" y="3630"/>
            <a:chExt cx="9004" cy="4333"/>
          </a:xfrm>
        </p:grpSpPr>
        <p:sp>
          <p:nvSpPr>
            <p:cNvPr id="4" name="椭圆 3"/>
            <p:cNvSpPr/>
            <p:nvPr/>
          </p:nvSpPr>
          <p:spPr>
            <a:xfrm>
              <a:off x="4539" y="3630"/>
              <a:ext cx="1679" cy="790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4930" y="4641"/>
              <a:ext cx="1679" cy="78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112" y="5649"/>
              <a:ext cx="1677" cy="790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112" y="6943"/>
              <a:ext cx="1677" cy="78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580" y="7176"/>
              <a:ext cx="1451" cy="78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027" y="6389"/>
              <a:ext cx="1451" cy="78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1267" name="Picture 4" descr="农奴工作图（农奴没有人身自由，工作时也受到严密监视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160" y="2062480"/>
            <a:ext cx="4734560" cy="4796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2511425" y="965200"/>
            <a:ext cx="94970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①、庄园是一个独立的自给自足的经济和政治单位。</a:t>
            </a:r>
            <a:r>
              <a:rPr lang="zh-CN" altLang="en-US" sz="2800" b="1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（性质）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②、农奴依附于封建主，缺乏人身自由。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284757" y="999970"/>
            <a:ext cx="2686050" cy="520700"/>
          </a:xfrm>
          <a:prstGeom prst="rect">
            <a:avLst/>
          </a:prstGeom>
        </p:spPr>
        <p:txBody>
          <a:bodyPr wrap="none" lIns="91436" tIns="45717" rIns="91436" bIns="45717">
            <a:spAutoFit/>
          </a:bodyPr>
          <a:p>
            <a:r>
              <a:rPr lang="en-US" altLang="zh-CN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1.</a:t>
            </a:r>
            <a:r>
              <a:rPr lang="zh-CN" altLang="en-US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权力及主持：</a:t>
            </a:r>
            <a:endParaRPr lang="zh-CN" altLang="en-US" sz="2800" b="1" dirty="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78632" y="917039"/>
            <a:ext cx="7324344" cy="951865"/>
          </a:xfrm>
          <a:prstGeom prst="rect">
            <a:avLst/>
          </a:prstGeom>
        </p:spPr>
        <p:txBody>
          <a:bodyPr wrap="square" lIns="91436" tIns="45717" rIns="91436" bIns="45717">
            <a:spAutoFit/>
          </a:bodyPr>
          <a:p>
            <a:pPr algn="l"/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庄园具有司法权，设有庄园法庭。主持法庭的是领主或他的管家。</a:t>
            </a:r>
            <a:endParaRPr lang="zh-CN" altLang="en-US" sz="2800" b="1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073" y="2224887"/>
            <a:ext cx="2328545" cy="520700"/>
          </a:xfrm>
          <a:prstGeom prst="rect">
            <a:avLst/>
          </a:prstGeom>
        </p:spPr>
        <p:txBody>
          <a:bodyPr wrap="none" lIns="91436" tIns="45717" rIns="91436" bIns="45717">
            <a:spAutoFit/>
          </a:bodyPr>
          <a:p>
            <a:pPr algn="l"/>
            <a:r>
              <a:rPr lang="en-US" altLang="zh-CN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</a:t>
            </a:r>
            <a:r>
              <a:rPr lang="en-US" altLang="zh-CN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.</a:t>
            </a:r>
            <a:r>
              <a:rPr lang="zh-CN" altLang="en-US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受理范围：</a:t>
            </a:r>
            <a:endParaRPr lang="zh-CN" altLang="en-US" sz="2800" b="1" dirty="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78648" y="2073957"/>
            <a:ext cx="7625318" cy="112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800" b="1">
                <a:latin typeface="楷体" panose="02010609060101010101" pitchFamily="49" charset="-122"/>
                <a:ea typeface="楷体" panose="02010609060101010101" pitchFamily="49" charset="-122"/>
                <a:cs typeface="方正粗黑宋简体" panose="02000000000000000000" charset="-122"/>
              </a:rPr>
              <a:t>侵犯领主利益的行为、佃户之间关于土地、借贷和婚姻纠纷、违反庄园公共规则的行为。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  <a:cs typeface="方正粗黑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510" y="65577"/>
            <a:ext cx="4365007" cy="646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5" b="1" dirty="0" smtClean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二、庄园法庭</a:t>
            </a:r>
            <a:endParaRPr lang="zh-CN" altLang="en-US" sz="3605" b="1" dirty="0" smtClean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9" name="图片 8" descr="IMG_20200905_183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015" y="3198495"/>
            <a:ext cx="9448800" cy="36595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5900" y="65577"/>
            <a:ext cx="4365007" cy="646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5" b="1" dirty="0" smtClean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二、庄园法庭</a:t>
            </a:r>
            <a:endParaRPr lang="zh-CN" altLang="en-US" sz="3605" b="1" dirty="0" smtClean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9" name="图片 8" descr="IMG_20200905_183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015" y="3462655"/>
            <a:ext cx="9448800" cy="32467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5393" y="1414529"/>
            <a:ext cx="2329815" cy="521970"/>
          </a:xfrm>
          <a:prstGeom prst="rect">
            <a:avLst/>
          </a:prstGeom>
        </p:spPr>
        <p:txBody>
          <a:bodyPr wrap="none" lIns="91441" tIns="45720" rIns="91441" bIns="45720">
            <a:spAutoFit/>
          </a:bodyPr>
          <a:p>
            <a:pPr algn="l"/>
            <a:r>
              <a:rPr lang="en-US" altLang="zh-CN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3.</a:t>
            </a:r>
            <a:r>
              <a:rPr lang="zh-CN" altLang="en-US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惩罚手段：</a:t>
            </a:r>
            <a:endParaRPr lang="zh-CN" altLang="en-US" sz="2800" b="1" dirty="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93581" y="1440565"/>
            <a:ext cx="5187950" cy="521970"/>
          </a:xfrm>
          <a:prstGeom prst="rect">
            <a:avLst/>
          </a:prstGeom>
        </p:spPr>
        <p:txBody>
          <a:bodyPr wrap="none" lIns="91441" tIns="45720" rIns="91441" bIns="45720">
            <a:spAutoFit/>
          </a:bodyPr>
          <a:p>
            <a:pPr algn="l"/>
            <a:r>
              <a:rPr lang="zh-CN" altLang="en-US" sz="2800" b="1" dirty="0" smtClean="0">
                <a:solidFill>
                  <a:srgbClr val="1D0DE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处以罚金，罚金全部归领主所有</a:t>
            </a:r>
            <a:endParaRPr lang="zh-CN" altLang="en-US" sz="2800" b="1" dirty="0" smtClean="0">
              <a:solidFill>
                <a:srgbClr val="1D0DE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95395" y="2097201"/>
            <a:ext cx="2329815" cy="521970"/>
          </a:xfrm>
          <a:prstGeom prst="rect">
            <a:avLst/>
          </a:prstGeom>
        </p:spPr>
        <p:txBody>
          <a:bodyPr wrap="none" lIns="91441" tIns="45720" rIns="91441" bIns="45720">
            <a:spAutoFit/>
          </a:bodyPr>
          <a:p>
            <a:pPr algn="l"/>
            <a:r>
              <a:rPr lang="en-US" altLang="zh-CN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4.</a:t>
            </a:r>
            <a:r>
              <a:rPr lang="zh-CN" altLang="en-US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审判依据：</a:t>
            </a:r>
            <a:endParaRPr lang="zh-CN" altLang="en-US" sz="2800" b="1" dirty="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93281" y="2054975"/>
            <a:ext cx="2641748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sz="2800" b="1">
                <a:solidFill>
                  <a:srgbClr val="1D0DE9"/>
                </a:solidFill>
                <a:latin typeface="黑体" panose="02010609060101010101" pitchFamily="49" charset="-122"/>
                <a:ea typeface="黑体" panose="02010609060101010101" pitchFamily="49" charset="-122"/>
                <a:cs typeface="方正粗黑宋简体" panose="02000000000000000000" charset="-122"/>
              </a:rPr>
              <a:t>习惯法或村法</a:t>
            </a:r>
            <a:endParaRPr sz="2800" b="1">
              <a:solidFill>
                <a:srgbClr val="1D0DE9"/>
              </a:solidFill>
              <a:latin typeface="黑体" panose="02010609060101010101" pitchFamily="49" charset="-122"/>
              <a:ea typeface="黑体" panose="02010609060101010101" pitchFamily="49" charset="-122"/>
              <a:cs typeface="方正粗黑宋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5395" y="2779867"/>
            <a:ext cx="1614805" cy="521970"/>
          </a:xfrm>
          <a:prstGeom prst="rect">
            <a:avLst/>
          </a:prstGeom>
        </p:spPr>
        <p:txBody>
          <a:bodyPr wrap="none" lIns="91441" tIns="45720" rIns="91441" bIns="45720">
            <a:spAutoFit/>
          </a:bodyPr>
          <a:p>
            <a:pPr algn="l"/>
            <a:r>
              <a:rPr lang="en-US" altLang="zh-CN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5.</a:t>
            </a:r>
            <a:r>
              <a:rPr lang="zh-CN" altLang="en-US" sz="2800" b="1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特点：</a:t>
            </a:r>
            <a:endParaRPr lang="zh-CN" altLang="en-US" sz="2800" b="1" dirty="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80945" y="2736850"/>
            <a:ext cx="784479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没有专门的工作人员 ，开庭时间和地点不固定</a:t>
            </a:r>
            <a:endParaRPr lang="zh-CN" altLang="en-US" sz="2800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676400" y="4582160"/>
            <a:ext cx="8731885" cy="1930400"/>
            <a:chOff x="2477" y="7615"/>
            <a:chExt cx="13751" cy="304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123" y="8619"/>
              <a:ext cx="229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5414" y="7615"/>
              <a:ext cx="2649" cy="1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14463" y="7683"/>
              <a:ext cx="1765" cy="3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477" y="8022"/>
              <a:ext cx="1121" cy="1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768" y="10655"/>
              <a:ext cx="225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11865" y="10130"/>
              <a:ext cx="2598" cy="3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452755" y="3734435"/>
            <a:ext cx="11738610" cy="2974340"/>
            <a:chOff x="389" y="5433"/>
            <a:chExt cx="18486" cy="4684"/>
          </a:xfrm>
        </p:grpSpPr>
        <p:sp>
          <p:nvSpPr>
            <p:cNvPr id="29" name="圆角矩形 28"/>
            <p:cNvSpPr/>
            <p:nvPr/>
          </p:nvSpPr>
          <p:spPr>
            <a:xfrm>
              <a:off x="389" y="5433"/>
              <a:ext cx="18487" cy="4685"/>
            </a:xfrm>
            <a:prstGeom prst="roundRect">
              <a:avLst/>
            </a:prstGeom>
            <a:solidFill>
              <a:srgbClr val="FCF059"/>
            </a:solidFill>
            <a:ln>
              <a:noFill/>
            </a:ln>
          </p:spPr>
          <p:txBody>
            <a:bodyPr vert="horz" lIns="91440" tIns="45720" rIns="91440" bIns="45720" anchor="t">
              <a:spAutoFit/>
            </a:bodyPr>
            <a:p>
              <a:pPr lvl="0" indent="-685800" algn="ctr" eaLnBrk="1" latinLnBrk="1" hangingPunct="1">
                <a:buFontTx/>
                <a:buNone/>
              </a:pPr>
              <a:endParaRPr lang="zh-CN" altLang="en-US" sz="2800" b="1">
                <a:effectLst>
                  <a:outerShdw blurRad="38100" dist="38100" dir="2700000" algn="tl">
                    <a:srgbClr val="C0C0C0"/>
                  </a:outerShdw>
                </a:effectLst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6" y="5756"/>
              <a:ext cx="17908" cy="3730"/>
            </a:xfrm>
            <a:prstGeom prst="rect">
              <a:avLst/>
            </a:prstGeom>
            <a:noFill/>
            <a:ln w="25400">
              <a:solidFill>
                <a:srgbClr val="00B050"/>
              </a:solidFill>
              <a:prstDash val="sysDash"/>
            </a:ln>
          </p:spPr>
          <p:txBody>
            <a:bodyPr>
              <a:spAutoFit/>
            </a:bodyPr>
            <a:p>
              <a:pPr marR="0" defTabSz="9144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kumimoji="0" lang="zh-CN" altLang="en-US" sz="2665" kern="1200" cap="none" spc="0" normalizeH="0" baseline="0" noProof="0" dirty="0"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　</a:t>
              </a:r>
              <a:r>
                <a:rPr kumimoji="0" lang="en-US" altLang="zh-CN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 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通过档案记载可知，各地村法中常用的法令习惯术语是</a:t>
              </a:r>
              <a:r>
                <a:rPr kumimoji="0" 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“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由自治村一致同意制定的</a:t>
              </a:r>
              <a:r>
                <a:rPr kumimoji="0" lang="zh-CN" altLang="en-US" sz="2800" b="1" kern="1200" cap="none" spc="0" normalizeH="0" baseline="0" noProof="0" dirty="0">
                  <a:solidFill>
                    <a:srgbClr val="C00000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惯例法令</a:t>
              </a:r>
              <a:r>
                <a:rPr kumimoji="0" 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”“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经一致同意</a:t>
              </a:r>
              <a:r>
                <a:rPr kumimoji="0" 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”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或</a:t>
              </a:r>
              <a:r>
                <a:rPr kumimoji="0" 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“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得到佃农们的同意</a:t>
              </a:r>
              <a:r>
                <a:rPr kumimoji="0" 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”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等   等，这充分表明了</a:t>
              </a:r>
              <a:r>
                <a:rPr kumimoji="0" lang="zh-CN" altLang="en-US" sz="2800" b="1" kern="1200" cap="none" spc="0" normalizeH="0" baseline="0" noProof="0" dirty="0">
                  <a:solidFill>
                    <a:srgbClr val="FF0000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村民集体参与立法决策的权利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4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。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如</a:t>
              </a:r>
              <a:r>
                <a:rPr kumimoji="0" 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1250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年，诺丁汉姆郡某村的村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法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由</a:t>
              </a:r>
              <a:r>
                <a:rPr kumimoji="0" 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“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该村所有成员</a:t>
              </a:r>
              <a:r>
                <a:rPr kumimoji="0" 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”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同意并盖上</a:t>
              </a:r>
              <a:r>
                <a:rPr kumimoji="0" 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“</a:t>
              </a:r>
              <a:r>
                <a:rPr kumimoji="0" lang="zh-CN" alt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村庄共同体</a:t>
              </a:r>
              <a:r>
                <a:rPr kumimoji="0" lang="en-US" sz="28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”</a:t>
              </a:r>
              <a:r>
                <a:rPr kumimoji="0" lang="zh-CN" altLang="en-US" sz="3200" b="1" kern="1200" cap="none" spc="0" normalizeH="0" baseline="0" noProof="0" dirty="0">
                  <a:solidFill>
                    <a:schemeClr val="accent6">
                      <a:lumMod val="50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rPr>
                <a:t>的印章颁发的。</a:t>
              </a:r>
              <a:endParaRPr kumimoji="0" lang="zh-CN" altLang="en-US" sz="3200" b="1" kern="1200" cap="none" spc="0" normalizeH="0" baseline="0" noProof="0" dirty="0">
                <a:solidFill>
                  <a:schemeClr val="accent6">
                    <a:lumMod val="50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</p:bldLst>
  </p:timing>
</p:sld>
</file>

<file path=ppt/tags/tag1.xml><?xml version="1.0" encoding="utf-8"?>
<p:tagLst xmlns:p="http://schemas.openxmlformats.org/presentationml/2006/main">
  <p:tag name="KSO_WM_UNIT_TABLE_BEAUTIFY" val="smartTable{cf24732d-db4f-4018-8d84-248b74676813}"/>
</p:tagLst>
</file>

<file path=ppt/theme/theme1.xml><?xml version="1.0" encoding="utf-8"?>
<a:theme xmlns:a="http://schemas.openxmlformats.org/drawingml/2006/main" name="2_Office 主题">
  <a:themeElements>
    <a:clrScheme name="Default Color Scheme">
      <a:dk1>
        <a:srgbClr val="000000"/>
      </a:dk1>
      <a:lt1>
        <a:srgbClr val="FFFFFF"/>
      </a:lt1>
      <a:dk2>
        <a:srgbClr val="FEFAC9"/>
      </a:dk2>
      <a:lt2>
        <a:srgbClr val="444D26"/>
      </a:lt2>
      <a:accent1>
        <a:srgbClr val="25B7C0"/>
      </a:accent1>
      <a:accent2>
        <a:srgbClr val="F6A500"/>
      </a:accent2>
      <a:accent3>
        <a:srgbClr val="FFFFFF"/>
      </a:accent3>
      <a:accent4>
        <a:srgbClr val="000000"/>
      </a:accent4>
      <a:accent5>
        <a:srgbClr val="000000"/>
      </a:accent5>
      <a:accent6>
        <a:srgbClr val="000000"/>
      </a:accent6>
      <a:hlink>
        <a:srgbClr val="8E58B6"/>
      </a:hlink>
      <a:folHlink>
        <a:srgbClr val="7F6F6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CF059"/>
        </a:solidFill>
        <a:ln>
          <a:noFill/>
        </a:ln>
      </a:spPr>
      <a:bodyPr vert="horz" lIns="91440" tIns="45720" rIns="91440" bIns="45720" anchor="t">
        <a:spAutoFit/>
      </a:bodyPr>
      <a:lstStyle>
        <a:defPPr lvl="0" indent="-685800" algn="ctr" eaLnBrk="1" latinLnBrk="1" hangingPunct="1">
          <a:buFontTx/>
          <a:buNone/>
          <a:defRPr lang="zh-CN" altLang="en-US" sz="2800" b="1">
            <a:effectLst>
              <a:outerShdw blurRad="38100" dist="38100" dir="2700000" algn="tl">
                <a:srgbClr val="C0C0C0"/>
              </a:outerShdw>
            </a:effectLst>
            <a:ea typeface="微软雅黑" panose="020B0503020204020204" pitchFamily="34" charset="-122"/>
          </a:defRPr>
        </a:defPPr>
      </a:lstStyle>
    </a:sp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FEFAC9"/>
        </a:dk2>
        <a:lt2>
          <a:srgbClr val="444D26"/>
        </a:lt2>
        <a:accent1>
          <a:srgbClr val="25B7C0"/>
        </a:accent1>
        <a:accent2>
          <a:srgbClr val="F6A500"/>
        </a:accent2>
        <a:accent3>
          <a:srgbClr val="FFFFFF"/>
        </a:accent3>
        <a:accent4>
          <a:srgbClr val="000000"/>
        </a:accent4>
        <a:accent5>
          <a:srgbClr val="ACD8DC"/>
        </a:accent5>
        <a:accent6>
          <a:srgbClr val="DF9500"/>
        </a:accent6>
        <a:hlink>
          <a:srgbClr val="8E58B6"/>
        </a:hlink>
        <a:folHlink>
          <a:srgbClr val="7F6F6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2386</Words>
  <Application>WPS 演示</Application>
  <PresentationFormat>自定义</PresentationFormat>
  <Paragraphs>236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微软雅黑</vt:lpstr>
      <vt:lpstr>Calibri Light</vt:lpstr>
      <vt:lpstr>Calibri Light</vt:lpstr>
      <vt:lpstr>Arial Black</vt:lpstr>
      <vt:lpstr>Calibri</vt:lpstr>
      <vt:lpstr>黑体</vt:lpstr>
      <vt:lpstr>楷体</vt:lpstr>
      <vt:lpstr>方正粗黑宋简体</vt:lpstr>
      <vt:lpstr>华文新魏</vt:lpstr>
      <vt:lpstr>华文中宋</vt:lpstr>
      <vt:lpstr>Arial Unicode MS</vt:lpstr>
      <vt:lpstr>2_Office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4</cp:revision>
  <dcterms:created xsi:type="dcterms:W3CDTF">2021-09-06T10:31:00Z</dcterms:created>
  <dcterms:modified xsi:type="dcterms:W3CDTF">2021-09-10T03:21:41Z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D661B98765A04B77BB6A2DE3F33AE36D</vt:lpwstr>
  </property>
</Properties>
</file>